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43"/>
  </p:notesMasterIdLst>
  <p:handoutMasterIdLst>
    <p:handoutMasterId r:id="rId44"/>
  </p:handoutMasterIdLst>
  <p:sldIdLst>
    <p:sldId id="405" r:id="rId2"/>
    <p:sldId id="460" r:id="rId3"/>
    <p:sldId id="466" r:id="rId4"/>
    <p:sldId id="467" r:id="rId5"/>
    <p:sldId id="461" r:id="rId6"/>
    <p:sldId id="462" r:id="rId7"/>
    <p:sldId id="463" r:id="rId8"/>
    <p:sldId id="464" r:id="rId9"/>
    <p:sldId id="468" r:id="rId10"/>
    <p:sldId id="469" r:id="rId11"/>
    <p:sldId id="470" r:id="rId12"/>
    <p:sldId id="465" r:id="rId13"/>
    <p:sldId id="472" r:id="rId14"/>
    <p:sldId id="473" r:id="rId15"/>
    <p:sldId id="425" r:id="rId16"/>
    <p:sldId id="426" r:id="rId17"/>
    <p:sldId id="427" r:id="rId18"/>
    <p:sldId id="429" r:id="rId19"/>
    <p:sldId id="430" r:id="rId20"/>
    <p:sldId id="431" r:id="rId21"/>
    <p:sldId id="444" r:id="rId22"/>
    <p:sldId id="456" r:id="rId23"/>
    <p:sldId id="457" r:id="rId24"/>
    <p:sldId id="446" r:id="rId25"/>
    <p:sldId id="450" r:id="rId26"/>
    <p:sldId id="451" r:id="rId27"/>
    <p:sldId id="452" r:id="rId28"/>
    <p:sldId id="453" r:id="rId29"/>
    <p:sldId id="314" r:id="rId30"/>
    <p:sldId id="459" r:id="rId31"/>
    <p:sldId id="422" r:id="rId32"/>
    <p:sldId id="421" r:id="rId33"/>
    <p:sldId id="346" r:id="rId34"/>
    <p:sldId id="416" r:id="rId35"/>
    <p:sldId id="417" r:id="rId36"/>
    <p:sldId id="418" r:id="rId37"/>
    <p:sldId id="419" r:id="rId38"/>
    <p:sldId id="420" r:id="rId39"/>
    <p:sldId id="406" r:id="rId40"/>
    <p:sldId id="391" r:id="rId41"/>
    <p:sldId id="395" r:id="rId42"/>
  </p:sldIdLst>
  <p:sldSz cx="9144000" cy="6858000" type="screen4x3"/>
  <p:notesSz cx="7315200" cy="96012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9966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62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2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A88370-8F5B-4F59-B393-77A19B1FD79E}" type="doc">
      <dgm:prSet loTypeId="urn:microsoft.com/office/officeart/2005/8/layout/list1" loCatId="list" qsTypeId="urn:microsoft.com/office/officeart/2005/8/quickstyle/3d2#1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7464C2F-4A68-4254-8899-B1CC66101B22}">
      <dgm:prSet phldrT="[Text]" custT="1"/>
      <dgm:spPr/>
      <dgm:t>
        <a:bodyPr/>
        <a:lstStyle/>
        <a:p>
          <a:pPr algn="ctr"/>
          <a:r>
            <a:rPr lang="sr-Cyrl-RS" sz="2500" b="1" dirty="0" smtClean="0">
              <a:effectLst/>
            </a:rPr>
            <a:t>Заснована</a:t>
          </a:r>
          <a:r>
            <a:rPr lang="x-none" sz="2500" b="1" dirty="0" smtClean="0">
              <a:effectLst/>
            </a:rPr>
            <a:t> </a:t>
          </a:r>
          <a:r>
            <a:rPr lang="sr-Cyrl-RS" sz="2500" b="1" dirty="0" smtClean="0">
              <a:effectLst/>
            </a:rPr>
            <a:t>на</a:t>
          </a:r>
          <a:r>
            <a:rPr lang="x-none" sz="2500" b="1" dirty="0" smtClean="0">
              <a:effectLst/>
            </a:rPr>
            <a:t> </a:t>
          </a:r>
          <a:r>
            <a:rPr lang="sr-Cyrl-RS" sz="2500" b="1" dirty="0" smtClean="0">
              <a:effectLst/>
            </a:rPr>
            <a:t>арбитрарно</a:t>
          </a:r>
          <a:r>
            <a:rPr lang="x-none" sz="2500" b="1" dirty="0" smtClean="0">
              <a:effectLst/>
            </a:rPr>
            <a:t> </a:t>
          </a:r>
          <a:r>
            <a:rPr lang="sr-Cyrl-RS" sz="2500" b="1" dirty="0" smtClean="0">
              <a:effectLst/>
            </a:rPr>
            <a:t>утврђеним</a:t>
          </a:r>
          <a:r>
            <a:rPr lang="x-none" sz="2500" b="1" dirty="0" smtClean="0">
              <a:effectLst/>
            </a:rPr>
            <a:t> </a:t>
          </a:r>
          <a:r>
            <a:rPr lang="sr-Cyrl-RS" sz="2500" b="1" dirty="0" smtClean="0">
              <a:effectLst/>
            </a:rPr>
            <a:t>критеријумима</a:t>
          </a:r>
          <a:endParaRPr lang="en-US" sz="2500" b="1" dirty="0">
            <a:effectLst/>
          </a:endParaRPr>
        </a:p>
      </dgm:t>
    </dgm:pt>
    <dgm:pt modelId="{57BE2327-05C6-495D-A912-A539B2F34324}" type="parTrans" cxnId="{419C27F1-E9AD-43D6-9765-573E462A3952}">
      <dgm:prSet/>
      <dgm:spPr/>
      <dgm:t>
        <a:bodyPr/>
        <a:lstStyle/>
        <a:p>
          <a:endParaRPr lang="en-US"/>
        </a:p>
      </dgm:t>
    </dgm:pt>
    <dgm:pt modelId="{E563E91C-3268-48B6-B183-A81F848AE039}" type="sibTrans" cxnId="{419C27F1-E9AD-43D6-9765-573E462A3952}">
      <dgm:prSet/>
      <dgm:spPr/>
      <dgm:t>
        <a:bodyPr/>
        <a:lstStyle/>
        <a:p>
          <a:endParaRPr lang="en-US"/>
        </a:p>
      </dgm:t>
    </dgm:pt>
    <dgm:pt modelId="{5E3909A7-5AC1-4737-8601-71A704D9DD4D}">
      <dgm:prSet phldrT="[Text]" custT="1"/>
      <dgm:spPr/>
      <dgm:t>
        <a:bodyPr/>
        <a:lstStyle/>
        <a:p>
          <a:pPr algn="ctr"/>
          <a:r>
            <a:rPr lang="sr-Cyrl-RS" sz="2500" b="1" dirty="0" smtClean="0">
              <a:solidFill>
                <a:schemeClr val="tx1"/>
              </a:solidFill>
            </a:rPr>
            <a:t>ТД</a:t>
          </a:r>
          <a:r>
            <a:rPr lang="en-US" sz="2500" b="1" dirty="0" smtClean="0">
              <a:solidFill>
                <a:schemeClr val="tx1"/>
              </a:solidFill>
            </a:rPr>
            <a:t>/</a:t>
          </a:r>
          <a:r>
            <a:rPr lang="sr-Cyrl-RS" sz="2500" b="1" dirty="0" smtClean="0">
              <a:solidFill>
                <a:schemeClr val="tx1"/>
              </a:solidFill>
            </a:rPr>
            <a:t>ТВ</a:t>
          </a:r>
          <a:r>
            <a:rPr lang="x-none" sz="2500" b="1" dirty="0" smtClean="0">
              <a:solidFill>
                <a:schemeClr val="tx1"/>
              </a:solidFill>
            </a:rPr>
            <a:t> </a:t>
          </a:r>
          <a:r>
            <a:rPr lang="sr-Cyrl-RS" sz="2500" b="1" dirty="0" smtClean="0">
              <a:solidFill>
                <a:schemeClr val="tx1"/>
              </a:solidFill>
            </a:rPr>
            <a:t>која</a:t>
          </a:r>
          <a:r>
            <a:rPr lang="x-none" sz="2500" b="1" dirty="0" smtClean="0">
              <a:solidFill>
                <a:schemeClr val="tx1"/>
              </a:solidFill>
            </a:rPr>
            <a:t> </a:t>
          </a:r>
          <a:r>
            <a:rPr lang="sr-Cyrl-RS" sz="2500" b="1" dirty="0" smtClean="0">
              <a:solidFill>
                <a:schemeClr val="tx1"/>
              </a:solidFill>
            </a:rPr>
            <a:t>је</a:t>
          </a:r>
          <a:r>
            <a:rPr lang="x-none" sz="2500" b="1" dirty="0" smtClean="0">
              <a:solidFill>
                <a:schemeClr val="tx1"/>
              </a:solidFill>
            </a:rPr>
            <a:t> </a:t>
          </a:r>
          <a:r>
            <a:rPr lang="x-none" sz="2500" b="1" dirty="0">
              <a:solidFill>
                <a:schemeClr val="tx1"/>
              </a:solidFill>
              <a:latin typeface="Century"/>
            </a:rPr>
            <a:t>&lt; </a:t>
          </a:r>
          <a:r>
            <a:rPr lang="en-US" sz="2500" b="1" dirty="0">
              <a:solidFill>
                <a:schemeClr val="tx1"/>
              </a:solidFill>
            </a:rPr>
            <a:t>-2 </a:t>
          </a:r>
          <a:r>
            <a:rPr lang="sr-Cyrl-RS" sz="2500" b="1" dirty="0" smtClean="0">
              <a:solidFill>
                <a:schemeClr val="tx1"/>
              </a:solidFill>
            </a:rPr>
            <a:t>СД</a:t>
          </a:r>
          <a:r>
            <a:rPr lang="en-US" sz="2500" b="1" dirty="0" smtClean="0">
              <a:solidFill>
                <a:schemeClr val="tx1"/>
              </a:solidFill>
            </a:rPr>
            <a:t> </a:t>
          </a:r>
          <a:r>
            <a:rPr lang="sr-Cyrl-RS" sz="2500" b="1" dirty="0" smtClean="0">
              <a:solidFill>
                <a:schemeClr val="tx1"/>
              </a:solidFill>
            </a:rPr>
            <a:t>или</a:t>
          </a:r>
          <a:r>
            <a:rPr lang="x-none" sz="2500" b="1" dirty="0" smtClean="0">
              <a:solidFill>
                <a:schemeClr val="tx1"/>
              </a:solidFill>
            </a:rPr>
            <a:t> </a:t>
          </a:r>
          <a:r>
            <a:rPr lang="en-US" sz="2500" b="1" dirty="0">
              <a:solidFill>
                <a:schemeClr val="tx1"/>
              </a:solidFill>
            </a:rPr>
            <a:t>&lt; 3</a:t>
          </a:r>
          <a:r>
            <a:rPr lang="x-none" sz="2500" b="1" dirty="0">
              <a:solidFill>
                <a:schemeClr val="tx1"/>
              </a:solidFill>
            </a:rPr>
            <a:t>. </a:t>
          </a:r>
          <a:r>
            <a:rPr lang="sr-Cyrl-RS" sz="2500" b="1" dirty="0" smtClean="0">
              <a:solidFill>
                <a:schemeClr val="tx1"/>
              </a:solidFill>
            </a:rPr>
            <a:t>перцентила</a:t>
          </a:r>
          <a:r>
            <a:rPr lang="x-none" sz="2500" b="1" dirty="0" smtClean="0">
              <a:solidFill>
                <a:schemeClr val="tx1"/>
              </a:solidFill>
            </a:rPr>
            <a:t> </a:t>
          </a:r>
          <a:endParaRPr lang="en-US" sz="2500" b="1" dirty="0">
            <a:solidFill>
              <a:schemeClr val="tx1"/>
            </a:solidFill>
          </a:endParaRPr>
        </a:p>
      </dgm:t>
    </dgm:pt>
    <dgm:pt modelId="{FC0451FA-8B57-4AC7-8F5B-C3C70B8D4B75}" type="parTrans" cxnId="{FEEC8887-04F4-41E0-8B8E-D01A468820D4}">
      <dgm:prSet/>
      <dgm:spPr/>
      <dgm:t>
        <a:bodyPr/>
        <a:lstStyle/>
        <a:p>
          <a:endParaRPr lang="en-US"/>
        </a:p>
      </dgm:t>
    </dgm:pt>
    <dgm:pt modelId="{D60BCCC6-73CA-4800-B7FF-ED1B2106C3D2}" type="sibTrans" cxnId="{FEEC8887-04F4-41E0-8B8E-D01A468820D4}">
      <dgm:prSet/>
      <dgm:spPr/>
      <dgm:t>
        <a:bodyPr/>
        <a:lstStyle/>
        <a:p>
          <a:endParaRPr lang="en-US"/>
        </a:p>
      </dgm:t>
    </dgm:pt>
    <dgm:pt modelId="{FF21A447-3CB7-4EB3-A9DD-4AEA15352436}">
      <dgm:prSet phldrT="[Text]" custT="1"/>
      <dgm:spPr/>
      <dgm:t>
        <a:bodyPr/>
        <a:lstStyle/>
        <a:p>
          <a:pPr algn="ctr"/>
          <a:r>
            <a:rPr lang="sr-Cyrl-RS" sz="2500" b="1" dirty="0" smtClean="0"/>
            <a:t>Односи</a:t>
          </a:r>
          <a:r>
            <a:rPr lang="x-none" sz="2500" b="1" dirty="0" smtClean="0"/>
            <a:t> </a:t>
          </a:r>
          <a:r>
            <a:rPr lang="sr-Cyrl-RS" sz="2500" b="1" dirty="0" smtClean="0"/>
            <a:t>се</a:t>
          </a:r>
          <a:r>
            <a:rPr lang="x-none" sz="2500" b="1" dirty="0" smtClean="0"/>
            <a:t> </a:t>
          </a:r>
          <a:r>
            <a:rPr lang="sr-Cyrl-RS" sz="2500" b="1" dirty="0" smtClean="0"/>
            <a:t>на</a:t>
          </a:r>
          <a:r>
            <a:rPr lang="x-none" sz="2500" b="1" dirty="0" smtClean="0"/>
            <a:t> </a:t>
          </a:r>
          <a:r>
            <a:rPr lang="sr-Cyrl-RS" sz="2500" b="1" dirty="0" smtClean="0"/>
            <a:t>здраву</a:t>
          </a:r>
          <a:r>
            <a:rPr lang="x-none" sz="2500" b="1" dirty="0" smtClean="0"/>
            <a:t> </a:t>
          </a:r>
          <a:r>
            <a:rPr lang="sr-Cyrl-RS" sz="2500" b="1" dirty="0" smtClean="0"/>
            <a:t>децу</a:t>
          </a:r>
          <a:r>
            <a:rPr lang="x-none" sz="2500" b="1" dirty="0" smtClean="0"/>
            <a:t> </a:t>
          </a:r>
          <a:r>
            <a:rPr lang="sr-Cyrl-RS" sz="2500" b="1" dirty="0" smtClean="0"/>
            <a:t>истог</a:t>
          </a:r>
          <a:r>
            <a:rPr lang="x-none" sz="2500" b="1" dirty="0" smtClean="0"/>
            <a:t> </a:t>
          </a:r>
          <a:r>
            <a:rPr lang="sr-Cyrl-RS" sz="2500" b="1" dirty="0" smtClean="0"/>
            <a:t>узраста</a:t>
          </a:r>
          <a:r>
            <a:rPr lang="sr-Latn-RS" sz="2500" b="1" dirty="0" smtClean="0"/>
            <a:t> </a:t>
          </a:r>
          <a:r>
            <a:rPr lang="sr-Cyrl-RS" sz="2500" b="1" dirty="0" smtClean="0"/>
            <a:t>и</a:t>
          </a:r>
          <a:r>
            <a:rPr lang="x-none" sz="2500" b="1" dirty="0" smtClean="0"/>
            <a:t> </a:t>
          </a:r>
          <a:r>
            <a:rPr lang="sr-Cyrl-RS" sz="2500" b="1" dirty="0" smtClean="0"/>
            <a:t>пола</a:t>
          </a:r>
          <a:r>
            <a:rPr lang="x-none" sz="2500" b="1" dirty="0" smtClean="0"/>
            <a:t>, </a:t>
          </a:r>
          <a:r>
            <a:rPr lang="sr-Cyrl-RS" sz="2500" b="1" dirty="0" smtClean="0"/>
            <a:t>пожељно</a:t>
          </a:r>
          <a:r>
            <a:rPr lang="x-none" sz="2500" b="1" dirty="0" smtClean="0"/>
            <a:t> </a:t>
          </a:r>
          <a:r>
            <a:rPr lang="sr-Cyrl-RS" sz="2500" b="1" dirty="0" smtClean="0"/>
            <a:t>исте</a:t>
          </a:r>
          <a:r>
            <a:rPr lang="x-none" sz="2500" b="1" dirty="0" smtClean="0"/>
            <a:t> </a:t>
          </a:r>
          <a:r>
            <a:rPr lang="sr-Cyrl-RS" sz="2500" b="1" dirty="0" smtClean="0"/>
            <a:t>расне</a:t>
          </a:r>
          <a:r>
            <a:rPr lang="x-none" sz="2500" b="1" dirty="0" smtClean="0"/>
            <a:t> </a:t>
          </a:r>
          <a:r>
            <a:rPr lang="sr-Cyrl-RS" sz="2500" b="1" dirty="0" smtClean="0"/>
            <a:t>припадности</a:t>
          </a:r>
          <a:endParaRPr lang="en-US" sz="2500" b="1" dirty="0"/>
        </a:p>
      </dgm:t>
    </dgm:pt>
    <dgm:pt modelId="{7B1E76B2-D4E6-4B7D-A8E0-73D1D9FF2D09}" type="parTrans" cxnId="{2F4722FB-7440-4C5B-9259-B2599AE6BD99}">
      <dgm:prSet/>
      <dgm:spPr/>
      <dgm:t>
        <a:bodyPr/>
        <a:lstStyle/>
        <a:p>
          <a:endParaRPr lang="en-US"/>
        </a:p>
      </dgm:t>
    </dgm:pt>
    <dgm:pt modelId="{0D0EC374-179C-47BF-86A9-B658637E76B5}" type="sibTrans" cxnId="{2F4722FB-7440-4C5B-9259-B2599AE6BD99}">
      <dgm:prSet/>
      <dgm:spPr/>
      <dgm:t>
        <a:bodyPr/>
        <a:lstStyle/>
        <a:p>
          <a:endParaRPr lang="en-US"/>
        </a:p>
      </dgm:t>
    </dgm:pt>
    <dgm:pt modelId="{F3A661F4-29FB-4433-BC84-F99E5029FA38}" type="pres">
      <dgm:prSet presAssocID="{9DA88370-8F5B-4F59-B393-77A19B1FD79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1648BEE-403A-4F81-A5C9-4FD095854DCB}" type="pres">
      <dgm:prSet presAssocID="{97464C2F-4A68-4254-8899-B1CC66101B22}" presName="parentLin" presStyleCnt="0"/>
      <dgm:spPr/>
    </dgm:pt>
    <dgm:pt modelId="{69F8D803-A4E9-489A-A4FA-09DF96C1A8B8}" type="pres">
      <dgm:prSet presAssocID="{97464C2F-4A68-4254-8899-B1CC66101B22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CC2646E6-3E9C-4200-AFFE-B7448FBDC310}" type="pres">
      <dgm:prSet presAssocID="{97464C2F-4A68-4254-8899-B1CC66101B22}" presName="parentText" presStyleLbl="node1" presStyleIdx="0" presStyleCnt="3" custScaleX="134545" custScaleY="17267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CE8F69-F221-49CF-A3BB-CA7E24BCD8F3}" type="pres">
      <dgm:prSet presAssocID="{97464C2F-4A68-4254-8899-B1CC66101B22}" presName="negativeSpace" presStyleCnt="0"/>
      <dgm:spPr/>
    </dgm:pt>
    <dgm:pt modelId="{3495B35F-F32E-4F3F-B58B-0F44B9B41218}" type="pres">
      <dgm:prSet presAssocID="{97464C2F-4A68-4254-8899-B1CC66101B22}" presName="childText" presStyleLbl="conFgAcc1" presStyleIdx="0" presStyleCnt="3">
        <dgm:presLayoutVars>
          <dgm:bulletEnabled val="1"/>
        </dgm:presLayoutVars>
      </dgm:prSet>
      <dgm:spPr/>
    </dgm:pt>
    <dgm:pt modelId="{F5F6C0F0-650F-4D4C-81C2-3169FC53E2B1}" type="pres">
      <dgm:prSet presAssocID="{E563E91C-3268-48B6-B183-A81F848AE039}" presName="spaceBetweenRectangles" presStyleCnt="0"/>
      <dgm:spPr/>
    </dgm:pt>
    <dgm:pt modelId="{68B6676F-C761-47DB-83F8-5AA79382CEE1}" type="pres">
      <dgm:prSet presAssocID="{5E3909A7-5AC1-4737-8601-71A704D9DD4D}" presName="parentLin" presStyleCnt="0"/>
      <dgm:spPr/>
    </dgm:pt>
    <dgm:pt modelId="{84C963ED-B8EB-4ED8-9E4F-121FAB297A5B}" type="pres">
      <dgm:prSet presAssocID="{5E3909A7-5AC1-4737-8601-71A704D9DD4D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EC14055E-1FC1-4BF6-9D1F-E8E516C4DC5C}" type="pres">
      <dgm:prSet presAssocID="{5E3909A7-5AC1-4737-8601-71A704D9DD4D}" presName="parentText" presStyleLbl="node1" presStyleIdx="1" presStyleCnt="3" custScaleX="140000" custScaleY="18199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E0AF0E-5A0E-4CCD-9A36-63E590B89A15}" type="pres">
      <dgm:prSet presAssocID="{5E3909A7-5AC1-4737-8601-71A704D9DD4D}" presName="negativeSpace" presStyleCnt="0"/>
      <dgm:spPr/>
    </dgm:pt>
    <dgm:pt modelId="{16BAF8E0-CE38-4EAD-85AA-774E67F32B59}" type="pres">
      <dgm:prSet presAssocID="{5E3909A7-5AC1-4737-8601-71A704D9DD4D}" presName="childText" presStyleLbl="conFgAcc1" presStyleIdx="1" presStyleCnt="3">
        <dgm:presLayoutVars>
          <dgm:bulletEnabled val="1"/>
        </dgm:presLayoutVars>
      </dgm:prSet>
      <dgm:spPr/>
    </dgm:pt>
    <dgm:pt modelId="{DBAA2856-3951-4BE5-83D4-E0F9289D09E1}" type="pres">
      <dgm:prSet presAssocID="{D60BCCC6-73CA-4800-B7FF-ED1B2106C3D2}" presName="spaceBetweenRectangles" presStyleCnt="0"/>
      <dgm:spPr/>
    </dgm:pt>
    <dgm:pt modelId="{398D1A42-3421-4162-8129-6EAF2B34B7E6}" type="pres">
      <dgm:prSet presAssocID="{FF21A447-3CB7-4EB3-A9DD-4AEA15352436}" presName="parentLin" presStyleCnt="0"/>
      <dgm:spPr/>
    </dgm:pt>
    <dgm:pt modelId="{992CAA33-B113-4606-8F39-B7610E9C24DF}" type="pres">
      <dgm:prSet presAssocID="{FF21A447-3CB7-4EB3-A9DD-4AEA15352436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65432579-6427-40A8-9AFA-68D00461EFAC}" type="pres">
      <dgm:prSet presAssocID="{FF21A447-3CB7-4EB3-A9DD-4AEA15352436}" presName="parentText" presStyleLbl="node1" presStyleIdx="2" presStyleCnt="3" custScaleX="134619" custScaleY="16954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2EC13E-864F-4CF9-B4F3-E07B36903A7E}" type="pres">
      <dgm:prSet presAssocID="{FF21A447-3CB7-4EB3-A9DD-4AEA15352436}" presName="negativeSpace" presStyleCnt="0"/>
      <dgm:spPr/>
    </dgm:pt>
    <dgm:pt modelId="{9FFB3103-ECB5-4132-AC6D-8CB610825C86}" type="pres">
      <dgm:prSet presAssocID="{FF21A447-3CB7-4EB3-A9DD-4AEA1535243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3181DC4-408F-42BD-83C4-566112087D41}" type="presOf" srcId="{97464C2F-4A68-4254-8899-B1CC66101B22}" destId="{CC2646E6-3E9C-4200-AFFE-B7448FBDC310}" srcOrd="1" destOrd="0" presId="urn:microsoft.com/office/officeart/2005/8/layout/list1"/>
    <dgm:cxn modelId="{FEEC8887-04F4-41E0-8B8E-D01A468820D4}" srcId="{9DA88370-8F5B-4F59-B393-77A19B1FD79E}" destId="{5E3909A7-5AC1-4737-8601-71A704D9DD4D}" srcOrd="1" destOrd="0" parTransId="{FC0451FA-8B57-4AC7-8F5B-C3C70B8D4B75}" sibTransId="{D60BCCC6-73CA-4800-B7FF-ED1B2106C3D2}"/>
    <dgm:cxn modelId="{31E964DC-9982-4B94-8B27-587B3A90018E}" type="presOf" srcId="{97464C2F-4A68-4254-8899-B1CC66101B22}" destId="{69F8D803-A4E9-489A-A4FA-09DF96C1A8B8}" srcOrd="0" destOrd="0" presId="urn:microsoft.com/office/officeart/2005/8/layout/list1"/>
    <dgm:cxn modelId="{2F4722FB-7440-4C5B-9259-B2599AE6BD99}" srcId="{9DA88370-8F5B-4F59-B393-77A19B1FD79E}" destId="{FF21A447-3CB7-4EB3-A9DD-4AEA15352436}" srcOrd="2" destOrd="0" parTransId="{7B1E76B2-D4E6-4B7D-A8E0-73D1D9FF2D09}" sibTransId="{0D0EC374-179C-47BF-86A9-B658637E76B5}"/>
    <dgm:cxn modelId="{BE588370-AF22-42FF-9811-5D4A78E43CDC}" type="presOf" srcId="{FF21A447-3CB7-4EB3-A9DD-4AEA15352436}" destId="{65432579-6427-40A8-9AFA-68D00461EFAC}" srcOrd="1" destOrd="0" presId="urn:microsoft.com/office/officeart/2005/8/layout/list1"/>
    <dgm:cxn modelId="{6BCC59D9-F4DE-416C-8361-95A9BD0F8784}" type="presOf" srcId="{9DA88370-8F5B-4F59-B393-77A19B1FD79E}" destId="{F3A661F4-29FB-4433-BC84-F99E5029FA38}" srcOrd="0" destOrd="0" presId="urn:microsoft.com/office/officeart/2005/8/layout/list1"/>
    <dgm:cxn modelId="{5D9F6EFD-50EB-44F7-86FC-DA5D9E98B636}" type="presOf" srcId="{5E3909A7-5AC1-4737-8601-71A704D9DD4D}" destId="{84C963ED-B8EB-4ED8-9E4F-121FAB297A5B}" srcOrd="0" destOrd="0" presId="urn:microsoft.com/office/officeart/2005/8/layout/list1"/>
    <dgm:cxn modelId="{BA9C7980-653C-47E2-BC84-11CEBAA110DD}" type="presOf" srcId="{FF21A447-3CB7-4EB3-A9DD-4AEA15352436}" destId="{992CAA33-B113-4606-8F39-B7610E9C24DF}" srcOrd="0" destOrd="0" presId="urn:microsoft.com/office/officeart/2005/8/layout/list1"/>
    <dgm:cxn modelId="{05CD6945-6633-4EDE-8465-18487B761379}" type="presOf" srcId="{5E3909A7-5AC1-4737-8601-71A704D9DD4D}" destId="{EC14055E-1FC1-4BF6-9D1F-E8E516C4DC5C}" srcOrd="1" destOrd="0" presId="urn:microsoft.com/office/officeart/2005/8/layout/list1"/>
    <dgm:cxn modelId="{419C27F1-E9AD-43D6-9765-573E462A3952}" srcId="{9DA88370-8F5B-4F59-B393-77A19B1FD79E}" destId="{97464C2F-4A68-4254-8899-B1CC66101B22}" srcOrd="0" destOrd="0" parTransId="{57BE2327-05C6-495D-A912-A539B2F34324}" sibTransId="{E563E91C-3268-48B6-B183-A81F848AE039}"/>
    <dgm:cxn modelId="{0C04C754-DAFD-42D1-A087-440BDAF85D5E}" type="presParOf" srcId="{F3A661F4-29FB-4433-BC84-F99E5029FA38}" destId="{21648BEE-403A-4F81-A5C9-4FD095854DCB}" srcOrd="0" destOrd="0" presId="urn:microsoft.com/office/officeart/2005/8/layout/list1"/>
    <dgm:cxn modelId="{86B38220-BE94-4A3B-9D73-267A398523F4}" type="presParOf" srcId="{21648BEE-403A-4F81-A5C9-4FD095854DCB}" destId="{69F8D803-A4E9-489A-A4FA-09DF96C1A8B8}" srcOrd="0" destOrd="0" presId="urn:microsoft.com/office/officeart/2005/8/layout/list1"/>
    <dgm:cxn modelId="{71FEE899-7A14-49AE-8F92-EC1A1B839B6F}" type="presParOf" srcId="{21648BEE-403A-4F81-A5C9-4FD095854DCB}" destId="{CC2646E6-3E9C-4200-AFFE-B7448FBDC310}" srcOrd="1" destOrd="0" presId="urn:microsoft.com/office/officeart/2005/8/layout/list1"/>
    <dgm:cxn modelId="{DB86DEB7-AC38-4980-8EAB-B848801AA06C}" type="presParOf" srcId="{F3A661F4-29FB-4433-BC84-F99E5029FA38}" destId="{FFCE8F69-F221-49CF-A3BB-CA7E24BCD8F3}" srcOrd="1" destOrd="0" presId="urn:microsoft.com/office/officeart/2005/8/layout/list1"/>
    <dgm:cxn modelId="{9600FCFE-0B37-4BF8-8661-1E205AB7EC5D}" type="presParOf" srcId="{F3A661F4-29FB-4433-BC84-F99E5029FA38}" destId="{3495B35F-F32E-4F3F-B58B-0F44B9B41218}" srcOrd="2" destOrd="0" presId="urn:microsoft.com/office/officeart/2005/8/layout/list1"/>
    <dgm:cxn modelId="{5DB59415-94B5-4DB8-9824-775E290D7ED5}" type="presParOf" srcId="{F3A661F4-29FB-4433-BC84-F99E5029FA38}" destId="{F5F6C0F0-650F-4D4C-81C2-3169FC53E2B1}" srcOrd="3" destOrd="0" presId="urn:microsoft.com/office/officeart/2005/8/layout/list1"/>
    <dgm:cxn modelId="{BB993365-CDFE-46DC-8FD5-54F9AC4B1A28}" type="presParOf" srcId="{F3A661F4-29FB-4433-BC84-F99E5029FA38}" destId="{68B6676F-C761-47DB-83F8-5AA79382CEE1}" srcOrd="4" destOrd="0" presId="urn:microsoft.com/office/officeart/2005/8/layout/list1"/>
    <dgm:cxn modelId="{BDB3FF10-15CF-4C21-8C2A-872522834FF2}" type="presParOf" srcId="{68B6676F-C761-47DB-83F8-5AA79382CEE1}" destId="{84C963ED-B8EB-4ED8-9E4F-121FAB297A5B}" srcOrd="0" destOrd="0" presId="urn:microsoft.com/office/officeart/2005/8/layout/list1"/>
    <dgm:cxn modelId="{DFF012C1-148A-4C38-9390-1F9A4C6EBACF}" type="presParOf" srcId="{68B6676F-C761-47DB-83F8-5AA79382CEE1}" destId="{EC14055E-1FC1-4BF6-9D1F-E8E516C4DC5C}" srcOrd="1" destOrd="0" presId="urn:microsoft.com/office/officeart/2005/8/layout/list1"/>
    <dgm:cxn modelId="{503D3FF4-DCCC-4959-821E-8CA561138A75}" type="presParOf" srcId="{F3A661F4-29FB-4433-BC84-F99E5029FA38}" destId="{52E0AF0E-5A0E-4CCD-9A36-63E590B89A15}" srcOrd="5" destOrd="0" presId="urn:microsoft.com/office/officeart/2005/8/layout/list1"/>
    <dgm:cxn modelId="{665E5B6C-56B7-454A-96C1-B1D1A3BAD331}" type="presParOf" srcId="{F3A661F4-29FB-4433-BC84-F99E5029FA38}" destId="{16BAF8E0-CE38-4EAD-85AA-774E67F32B59}" srcOrd="6" destOrd="0" presId="urn:microsoft.com/office/officeart/2005/8/layout/list1"/>
    <dgm:cxn modelId="{C9C71491-F44B-4F4A-BCE7-AB1CB146F086}" type="presParOf" srcId="{F3A661F4-29FB-4433-BC84-F99E5029FA38}" destId="{DBAA2856-3951-4BE5-83D4-E0F9289D09E1}" srcOrd="7" destOrd="0" presId="urn:microsoft.com/office/officeart/2005/8/layout/list1"/>
    <dgm:cxn modelId="{D2B11032-ABB0-4892-B063-F3EAD37C5642}" type="presParOf" srcId="{F3A661F4-29FB-4433-BC84-F99E5029FA38}" destId="{398D1A42-3421-4162-8129-6EAF2B34B7E6}" srcOrd="8" destOrd="0" presId="urn:microsoft.com/office/officeart/2005/8/layout/list1"/>
    <dgm:cxn modelId="{7F438601-9449-4304-92D2-7443709ADF76}" type="presParOf" srcId="{398D1A42-3421-4162-8129-6EAF2B34B7E6}" destId="{992CAA33-B113-4606-8F39-B7610E9C24DF}" srcOrd="0" destOrd="0" presId="urn:microsoft.com/office/officeart/2005/8/layout/list1"/>
    <dgm:cxn modelId="{54A16109-DE50-4E90-8F95-CF3B82D7B3E7}" type="presParOf" srcId="{398D1A42-3421-4162-8129-6EAF2B34B7E6}" destId="{65432579-6427-40A8-9AFA-68D00461EFAC}" srcOrd="1" destOrd="0" presId="urn:microsoft.com/office/officeart/2005/8/layout/list1"/>
    <dgm:cxn modelId="{96FAB754-0645-4678-9560-7E8B1671A468}" type="presParOf" srcId="{F3A661F4-29FB-4433-BC84-F99E5029FA38}" destId="{D32EC13E-864F-4CF9-B4F3-E07B36903A7E}" srcOrd="9" destOrd="0" presId="urn:microsoft.com/office/officeart/2005/8/layout/list1"/>
    <dgm:cxn modelId="{39FC00C5-A231-4C25-BEF0-CB1C48A08A90}" type="presParOf" srcId="{F3A661F4-29FB-4433-BC84-F99E5029FA38}" destId="{9FFB3103-ECB5-4132-AC6D-8CB610825C8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95B35F-F32E-4F3F-B58B-0F44B9B41218}">
      <dsp:nvSpPr>
        <dsp:cNvPr id="0" name=""/>
        <dsp:cNvSpPr/>
      </dsp:nvSpPr>
      <dsp:spPr>
        <a:xfrm>
          <a:off x="0" y="837198"/>
          <a:ext cx="821506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C2646E6-3E9C-4200-AFFE-B7448FBDC310}">
      <dsp:nvSpPr>
        <dsp:cNvPr id="0" name=""/>
        <dsp:cNvSpPr/>
      </dsp:nvSpPr>
      <dsp:spPr>
        <a:xfrm>
          <a:off x="410753" y="4277"/>
          <a:ext cx="7737070" cy="1172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357" tIns="0" rIns="217357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500" b="1" kern="1200" dirty="0" smtClean="0">
              <a:effectLst/>
            </a:rPr>
            <a:t>Заснована</a:t>
          </a:r>
          <a:r>
            <a:rPr lang="x-none" sz="2500" b="1" kern="1200" dirty="0" smtClean="0">
              <a:effectLst/>
            </a:rPr>
            <a:t> </a:t>
          </a:r>
          <a:r>
            <a:rPr lang="sr-Cyrl-RS" sz="2500" b="1" kern="1200" dirty="0" smtClean="0">
              <a:effectLst/>
            </a:rPr>
            <a:t>на</a:t>
          </a:r>
          <a:r>
            <a:rPr lang="x-none" sz="2500" b="1" kern="1200" dirty="0" smtClean="0">
              <a:effectLst/>
            </a:rPr>
            <a:t> </a:t>
          </a:r>
          <a:r>
            <a:rPr lang="sr-Cyrl-RS" sz="2500" b="1" kern="1200" dirty="0" smtClean="0">
              <a:effectLst/>
            </a:rPr>
            <a:t>арбитрарно</a:t>
          </a:r>
          <a:r>
            <a:rPr lang="x-none" sz="2500" b="1" kern="1200" dirty="0" smtClean="0">
              <a:effectLst/>
            </a:rPr>
            <a:t> </a:t>
          </a:r>
          <a:r>
            <a:rPr lang="sr-Cyrl-RS" sz="2500" b="1" kern="1200" dirty="0" smtClean="0">
              <a:effectLst/>
            </a:rPr>
            <a:t>утврђеним</a:t>
          </a:r>
          <a:r>
            <a:rPr lang="x-none" sz="2500" b="1" kern="1200" dirty="0" smtClean="0">
              <a:effectLst/>
            </a:rPr>
            <a:t> </a:t>
          </a:r>
          <a:r>
            <a:rPr lang="sr-Cyrl-RS" sz="2500" b="1" kern="1200" dirty="0" smtClean="0">
              <a:effectLst/>
            </a:rPr>
            <a:t>критеријумима</a:t>
          </a:r>
          <a:endParaRPr lang="en-US" sz="2500" b="1" kern="1200" dirty="0">
            <a:effectLst/>
          </a:endParaRPr>
        </a:p>
      </dsp:txBody>
      <dsp:txXfrm>
        <a:off x="410753" y="4277"/>
        <a:ext cx="7737070" cy="1172400"/>
      </dsp:txXfrm>
    </dsp:sp>
    <dsp:sp modelId="{16BAF8E0-CE38-4EAD-85AA-774E67F32B59}">
      <dsp:nvSpPr>
        <dsp:cNvPr id="0" name=""/>
        <dsp:cNvSpPr/>
      </dsp:nvSpPr>
      <dsp:spPr>
        <a:xfrm>
          <a:off x="0" y="2437191"/>
          <a:ext cx="821506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14055E-1FC1-4BF6-9D1F-E8E516C4DC5C}">
      <dsp:nvSpPr>
        <dsp:cNvPr id="0" name=""/>
        <dsp:cNvSpPr/>
      </dsp:nvSpPr>
      <dsp:spPr>
        <a:xfrm>
          <a:off x="398719" y="1540998"/>
          <a:ext cx="7814900" cy="123567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357" tIns="0" rIns="217357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500" b="1" kern="1200" dirty="0" smtClean="0">
              <a:solidFill>
                <a:schemeClr val="tx1"/>
              </a:solidFill>
            </a:rPr>
            <a:t>ТД</a:t>
          </a:r>
          <a:r>
            <a:rPr lang="en-US" sz="2500" b="1" kern="1200" dirty="0" smtClean="0">
              <a:solidFill>
                <a:schemeClr val="tx1"/>
              </a:solidFill>
            </a:rPr>
            <a:t>/</a:t>
          </a:r>
          <a:r>
            <a:rPr lang="sr-Cyrl-RS" sz="2500" b="1" kern="1200" dirty="0" smtClean="0">
              <a:solidFill>
                <a:schemeClr val="tx1"/>
              </a:solidFill>
            </a:rPr>
            <a:t>ТВ</a:t>
          </a:r>
          <a:r>
            <a:rPr lang="x-none" sz="2500" b="1" kern="1200" dirty="0" smtClean="0">
              <a:solidFill>
                <a:schemeClr val="tx1"/>
              </a:solidFill>
            </a:rPr>
            <a:t> </a:t>
          </a:r>
          <a:r>
            <a:rPr lang="sr-Cyrl-RS" sz="2500" b="1" kern="1200" dirty="0" smtClean="0">
              <a:solidFill>
                <a:schemeClr val="tx1"/>
              </a:solidFill>
            </a:rPr>
            <a:t>која</a:t>
          </a:r>
          <a:r>
            <a:rPr lang="x-none" sz="2500" b="1" kern="1200" dirty="0" smtClean="0">
              <a:solidFill>
                <a:schemeClr val="tx1"/>
              </a:solidFill>
            </a:rPr>
            <a:t> </a:t>
          </a:r>
          <a:r>
            <a:rPr lang="sr-Cyrl-RS" sz="2500" b="1" kern="1200" dirty="0" smtClean="0">
              <a:solidFill>
                <a:schemeClr val="tx1"/>
              </a:solidFill>
            </a:rPr>
            <a:t>је</a:t>
          </a:r>
          <a:r>
            <a:rPr lang="x-none" sz="2500" b="1" kern="1200" dirty="0" smtClean="0">
              <a:solidFill>
                <a:schemeClr val="tx1"/>
              </a:solidFill>
            </a:rPr>
            <a:t> </a:t>
          </a:r>
          <a:r>
            <a:rPr lang="x-none" sz="2500" b="1" kern="1200" dirty="0">
              <a:solidFill>
                <a:schemeClr val="tx1"/>
              </a:solidFill>
              <a:latin typeface="Century"/>
            </a:rPr>
            <a:t>&lt; </a:t>
          </a:r>
          <a:r>
            <a:rPr lang="en-US" sz="2500" b="1" kern="1200" dirty="0">
              <a:solidFill>
                <a:schemeClr val="tx1"/>
              </a:solidFill>
            </a:rPr>
            <a:t>-2 </a:t>
          </a:r>
          <a:r>
            <a:rPr lang="sr-Cyrl-RS" sz="2500" b="1" kern="1200" dirty="0" smtClean="0">
              <a:solidFill>
                <a:schemeClr val="tx1"/>
              </a:solidFill>
            </a:rPr>
            <a:t>СД</a:t>
          </a:r>
          <a:r>
            <a:rPr lang="en-US" sz="2500" b="1" kern="1200" dirty="0" smtClean="0">
              <a:solidFill>
                <a:schemeClr val="tx1"/>
              </a:solidFill>
            </a:rPr>
            <a:t> </a:t>
          </a:r>
          <a:r>
            <a:rPr lang="sr-Cyrl-RS" sz="2500" b="1" kern="1200" dirty="0" smtClean="0">
              <a:solidFill>
                <a:schemeClr val="tx1"/>
              </a:solidFill>
            </a:rPr>
            <a:t>или</a:t>
          </a:r>
          <a:r>
            <a:rPr lang="x-none" sz="2500" b="1" kern="1200" dirty="0" smtClean="0">
              <a:solidFill>
                <a:schemeClr val="tx1"/>
              </a:solidFill>
            </a:rPr>
            <a:t> </a:t>
          </a:r>
          <a:r>
            <a:rPr lang="en-US" sz="2500" b="1" kern="1200" dirty="0">
              <a:solidFill>
                <a:schemeClr val="tx1"/>
              </a:solidFill>
            </a:rPr>
            <a:t>&lt; 3</a:t>
          </a:r>
          <a:r>
            <a:rPr lang="x-none" sz="2500" b="1" kern="1200" dirty="0">
              <a:solidFill>
                <a:schemeClr val="tx1"/>
              </a:solidFill>
            </a:rPr>
            <a:t>. </a:t>
          </a:r>
          <a:r>
            <a:rPr lang="sr-Cyrl-RS" sz="2500" b="1" kern="1200" dirty="0" smtClean="0">
              <a:solidFill>
                <a:schemeClr val="tx1"/>
              </a:solidFill>
            </a:rPr>
            <a:t>перцентила</a:t>
          </a:r>
          <a:r>
            <a:rPr lang="x-none" sz="2500" b="1" kern="1200" dirty="0" smtClean="0">
              <a:solidFill>
                <a:schemeClr val="tx1"/>
              </a:solidFill>
            </a:rPr>
            <a:t> </a:t>
          </a:r>
          <a:endParaRPr lang="en-US" sz="2500" b="1" kern="1200" dirty="0">
            <a:solidFill>
              <a:schemeClr val="tx1"/>
            </a:solidFill>
          </a:endParaRPr>
        </a:p>
      </dsp:txBody>
      <dsp:txXfrm>
        <a:off x="398719" y="1540998"/>
        <a:ext cx="7814900" cy="1235673"/>
      </dsp:txXfrm>
    </dsp:sp>
    <dsp:sp modelId="{9FFB3103-ECB5-4132-AC6D-8CB610825C86}">
      <dsp:nvSpPr>
        <dsp:cNvPr id="0" name=""/>
        <dsp:cNvSpPr/>
      </dsp:nvSpPr>
      <dsp:spPr>
        <a:xfrm>
          <a:off x="0" y="3952626"/>
          <a:ext cx="821506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432579-6427-40A8-9AFA-68D00461EFAC}">
      <dsp:nvSpPr>
        <dsp:cNvPr id="0" name=""/>
        <dsp:cNvSpPr/>
      </dsp:nvSpPr>
      <dsp:spPr>
        <a:xfrm>
          <a:off x="410753" y="3140991"/>
          <a:ext cx="7741325" cy="115111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357" tIns="0" rIns="217357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500" b="1" kern="1200" dirty="0" smtClean="0"/>
            <a:t>Односи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се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на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здраву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децу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истог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узраста</a:t>
          </a:r>
          <a:r>
            <a:rPr lang="sr-Latn-RS" sz="2500" b="1" kern="1200" dirty="0" smtClean="0"/>
            <a:t> </a:t>
          </a:r>
          <a:r>
            <a:rPr lang="sr-Cyrl-RS" sz="2500" b="1" kern="1200" dirty="0" smtClean="0"/>
            <a:t>и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пола</a:t>
          </a:r>
          <a:r>
            <a:rPr lang="x-none" sz="2500" b="1" kern="1200" dirty="0" smtClean="0"/>
            <a:t>, </a:t>
          </a:r>
          <a:r>
            <a:rPr lang="sr-Cyrl-RS" sz="2500" b="1" kern="1200" dirty="0" smtClean="0"/>
            <a:t>пожељно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исте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расне</a:t>
          </a:r>
          <a:r>
            <a:rPr lang="x-none" sz="2500" b="1" kern="1200" dirty="0" smtClean="0"/>
            <a:t> </a:t>
          </a:r>
          <a:r>
            <a:rPr lang="sr-Cyrl-RS" sz="2500" b="1" kern="1200" dirty="0" smtClean="0"/>
            <a:t>припадности</a:t>
          </a:r>
          <a:endParaRPr lang="en-US" sz="2500" b="1" kern="1200" dirty="0"/>
        </a:p>
      </dsp:txBody>
      <dsp:txXfrm>
        <a:off x="410753" y="3140991"/>
        <a:ext cx="7741325" cy="11511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795FA8D-887C-488C-A5A8-D2FD106ADC0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5713" y="719138"/>
            <a:ext cx="4802187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noProof="0" smtClean="0"/>
              <a:t>Click to edit Master text styles</a:t>
            </a:r>
          </a:p>
          <a:p>
            <a:pPr lvl="1"/>
            <a:r>
              <a:rPr lang="sr-Latn-CS" noProof="0" smtClean="0"/>
              <a:t>Second level</a:t>
            </a:r>
          </a:p>
          <a:p>
            <a:pPr lvl="2"/>
            <a:r>
              <a:rPr lang="sr-Latn-CS" noProof="0" smtClean="0"/>
              <a:t>Third level</a:t>
            </a:r>
          </a:p>
          <a:p>
            <a:pPr lvl="3"/>
            <a:r>
              <a:rPr lang="sr-Latn-CS" noProof="0" smtClean="0"/>
              <a:t>Fourth level</a:t>
            </a:r>
          </a:p>
          <a:p>
            <a:pPr lvl="4"/>
            <a:r>
              <a:rPr lang="sr-Latn-C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33034B-C25F-46A4-8C8A-5FBB5869DD3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33034B-C25F-46A4-8C8A-5FBB5869DD35}" type="slidenum">
              <a:rPr lang="sr-Latn-CS" smtClean="0"/>
              <a:pPr>
                <a:defRPr/>
              </a:pPr>
              <a:t>3</a:t>
            </a:fld>
            <a:endParaRPr lang="sr-Latn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EC8C5-BBF8-4652-B00F-CEAA66D6B9B0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8778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B59AC-CFD8-42CC-9858-F934FD6B23D8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FB792-F51C-4EA4-A21A-95B55154149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E84A2-1E67-4B05-8113-A26D6DAD1B1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DD449-BA90-4FE4-B935-97F7891C93D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AE833-EA3F-48F5-8BB1-DAC9A49EBBB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410E2-A0C3-4700-9ABF-546C6510834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0CCF5-AE13-44F1-BC69-7BA4DA6450E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00250-A208-4F9E-BF5F-10C68405434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59458-AB28-4A32-A41B-681BBD91731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C66BB-0A5A-4952-8F6E-C4F8DD40F34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693A-8F9B-4D70-A081-8588617D471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22C5203-DB76-43CE-BAF0-AD5DED3856F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>
            <a:off x="6011863" y="6524625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50" name="Line 42"/>
          <p:cNvSpPr>
            <a:spLocks noChangeShapeType="1"/>
          </p:cNvSpPr>
          <p:nvPr/>
        </p:nvSpPr>
        <p:spPr bwMode="auto">
          <a:xfrm>
            <a:off x="8748713" y="5805488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51" name="Line 43"/>
          <p:cNvSpPr>
            <a:spLocks noChangeShapeType="1"/>
          </p:cNvSpPr>
          <p:nvPr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844824"/>
            <a:ext cx="8216900" cy="1800473"/>
          </a:xfrm>
        </p:spPr>
        <p:txBody>
          <a:bodyPr/>
          <a:lstStyle/>
          <a:p>
            <a:r>
              <a:rPr lang="sr-Cyrl-RS" sz="2400" dirty="0" smtClean="0">
                <a:latin typeface="+mn-lt"/>
              </a:rPr>
              <a:t/>
            </a:r>
            <a:br>
              <a:rPr lang="sr-Cyrl-RS" sz="2400" dirty="0" smtClean="0">
                <a:latin typeface="+mn-lt"/>
              </a:rPr>
            </a:br>
            <a:r>
              <a:rPr lang="sr-Cyrl-RS" sz="2400" dirty="0" smtClean="0">
                <a:latin typeface="+mn-lt"/>
              </a:rPr>
              <a:t/>
            </a:r>
            <a:br>
              <a:rPr lang="sr-Cyrl-RS" sz="2400" dirty="0" smtClean="0">
                <a:latin typeface="+mn-lt"/>
              </a:rPr>
            </a:br>
            <a:r>
              <a:rPr lang="sr-Cyrl-RS" sz="2000" dirty="0" smtClean="0">
                <a:latin typeface="+mn-lt"/>
              </a:rPr>
              <a:t>Универзитет у Крагујевцу</a:t>
            </a:r>
            <a:br>
              <a:rPr lang="sr-Cyrl-RS" sz="2000" dirty="0" smtClean="0">
                <a:latin typeface="+mn-lt"/>
              </a:rPr>
            </a:br>
            <a:r>
              <a:rPr lang="sr-Cyrl-RS" sz="2000" dirty="0" smtClean="0">
                <a:latin typeface="+mn-lt"/>
              </a:rPr>
              <a:t>Факултет медицинских наука</a:t>
            </a:r>
            <a:br>
              <a:rPr lang="sr-Cyrl-RS" sz="2000" dirty="0" smtClean="0">
                <a:latin typeface="+mn-lt"/>
              </a:rPr>
            </a:br>
            <a:r>
              <a:rPr lang="sr-Cyrl-RS" sz="2400" dirty="0" smtClean="0">
                <a:latin typeface="+mn-lt"/>
              </a:rPr>
              <a:t/>
            </a:r>
            <a:br>
              <a:rPr lang="sr-Cyrl-RS" sz="2400" dirty="0" smtClean="0">
                <a:latin typeface="+mn-lt"/>
              </a:rPr>
            </a:br>
            <a:r>
              <a:rPr lang="sr-Cyrl-RS" sz="2400" dirty="0" smtClean="0">
                <a:latin typeface="+mn-lt"/>
              </a:rPr>
              <a:t>ОСНОВНЕ СТРУКОВНЕ</a:t>
            </a:r>
            <a:r>
              <a:rPr lang="sr-Cyrl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СТУДИЈЕ </a:t>
            </a:r>
            <a:br>
              <a:rPr lang="sr-Cyrl-RS" sz="2400" dirty="0" smtClean="0">
                <a:latin typeface="+mn-lt"/>
              </a:rPr>
            </a:br>
            <a:r>
              <a:rPr lang="sr-Cyrl-RS" sz="2400" dirty="0" smtClean="0">
                <a:latin typeface="+mn-lt"/>
              </a:rPr>
              <a:t>Педијатрија са негом</a:t>
            </a:r>
            <a:r>
              <a:rPr lang="sr-Cyrl-CS" sz="2500" dirty="0">
                <a:latin typeface="+mn-lt"/>
              </a:rPr>
              <a:t/>
            </a:r>
            <a:br>
              <a:rPr lang="sr-Cyrl-CS" sz="2500" dirty="0">
                <a:latin typeface="+mn-lt"/>
              </a:rPr>
            </a:br>
            <a:r>
              <a:rPr lang="sr-Cyrl-CS" sz="2000" dirty="0">
                <a:latin typeface="+mn-lt"/>
              </a:rPr>
              <a:t/>
            </a:r>
            <a:br>
              <a:rPr lang="sr-Cyrl-CS" sz="2000" dirty="0">
                <a:latin typeface="+mn-lt"/>
              </a:rPr>
            </a:br>
            <a:endParaRPr lang="sr-Latn-CS" sz="2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3670300"/>
            <a:ext cx="8607455" cy="3187700"/>
          </a:xfrm>
        </p:spPr>
        <p:txBody>
          <a:bodyPr/>
          <a:lstStyle/>
          <a:p>
            <a:r>
              <a:rPr lang="sr-Cyrl-RS" sz="4000" b="1" dirty="0" smtClean="0"/>
              <a:t>РАСТ</a:t>
            </a:r>
            <a:r>
              <a:rPr lang="sr-Latn-RS" sz="4000" b="1" dirty="0" smtClean="0"/>
              <a:t> </a:t>
            </a:r>
            <a:r>
              <a:rPr lang="sr-Cyrl-RS" sz="4000" b="1" dirty="0" smtClean="0"/>
              <a:t>И</a:t>
            </a:r>
            <a:r>
              <a:rPr lang="sr-Latn-RS" sz="4000" b="1" dirty="0" smtClean="0"/>
              <a:t> </a:t>
            </a:r>
            <a:r>
              <a:rPr lang="sr-Cyrl-RS" sz="4000" b="1" dirty="0" smtClean="0"/>
              <a:t>ПОРЕМЕЋАЈИ РАСТА</a:t>
            </a:r>
            <a:endParaRPr lang="en-US" sz="2400" b="1" dirty="0" smtClean="0"/>
          </a:p>
          <a:p>
            <a:endParaRPr lang="sr-Latn-RS" sz="2600" b="1" dirty="0" smtClean="0">
              <a:solidFill>
                <a:srgbClr val="FF0000"/>
              </a:solidFill>
            </a:endParaRPr>
          </a:p>
          <a:p>
            <a:endParaRPr lang="sr-Cyrl-RS" sz="2600" b="1" dirty="0" smtClean="0">
              <a:solidFill>
                <a:srgbClr val="FF0000"/>
              </a:solidFill>
            </a:endParaRPr>
          </a:p>
          <a:p>
            <a:r>
              <a:rPr lang="sr-Cyrl-RS" sz="2600" b="1" dirty="0" smtClean="0">
                <a:solidFill>
                  <a:srgbClr val="FF0000"/>
                </a:solidFill>
              </a:rPr>
              <a:t>Доц. др Невена Фолић</a:t>
            </a:r>
            <a:endParaRPr lang="en-US" sz="2600" b="1" dirty="0">
              <a:solidFill>
                <a:srgbClr val="FF0000"/>
              </a:solidFill>
            </a:endParaRPr>
          </a:p>
          <a:p>
            <a:endParaRPr lang="sr-Latn-CS" sz="3000" b="1" dirty="0"/>
          </a:p>
        </p:txBody>
      </p:sp>
      <p:pic>
        <p:nvPicPr>
          <p:cNvPr id="4" name="Picture 4" descr="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0"/>
            <a:ext cx="108012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98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517632" cy="4411662"/>
          </a:xfrm>
        </p:spPr>
        <p:txBody>
          <a:bodyPr/>
          <a:lstStyle/>
          <a:p>
            <a:r>
              <a:rPr lang="sr-Cyrl-RS" sz="2800" b="1" dirty="0" smtClean="0"/>
              <a:t>Хормони штитасте жлезде- </a:t>
            </a:r>
            <a:r>
              <a:rPr lang="sr-Cyrl-RS" sz="2800" dirty="0" smtClean="0"/>
              <a:t>неопходни за адекватан  раст, сазревање костију, полно сазревање, ментални развој, убрзавају оксидативне процесе</a:t>
            </a:r>
          </a:p>
          <a:p>
            <a:r>
              <a:rPr lang="sr-Cyrl-RS" sz="2800" b="1" dirty="0" smtClean="0"/>
              <a:t>Хормони надбубрежних </a:t>
            </a:r>
            <a:r>
              <a:rPr lang="sr-Cyrl-RS" sz="2800" b="1" smtClean="0"/>
              <a:t>жлезда- </a:t>
            </a:r>
            <a:r>
              <a:rPr lang="sr-Cyrl-RS" sz="2800" smtClean="0"/>
              <a:t>утичу </a:t>
            </a:r>
            <a:r>
              <a:rPr lang="sr-Cyrl-RS" sz="2800" dirty="0" smtClean="0"/>
              <a:t>на појаву пубичне и пазушне маљавости, раст мишића, адолесцентни замах раста</a:t>
            </a:r>
          </a:p>
          <a:p>
            <a:r>
              <a:rPr lang="sr-Cyrl-RS" sz="2800" b="1" dirty="0" smtClean="0"/>
              <a:t>Полни хормони- </a:t>
            </a:r>
            <a:r>
              <a:rPr lang="sr-Cyrl-RS" sz="2800" dirty="0" smtClean="0"/>
              <a:t>поред утицаја на појаву секундарних полних карактеристика у пубертету, утичу и на затварање епифизних пукотина</a:t>
            </a:r>
            <a:endParaRPr lang="en-GB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dirty="0" smtClean="0">
                <a:latin typeface="+mn-lt"/>
              </a:rPr>
              <a:t>Хормони ендокриних жлезда</a:t>
            </a:r>
            <a:endParaRPr lang="en-GB" dirty="0">
              <a:latin typeface="+mn-lt"/>
            </a:endParaRPr>
          </a:p>
        </p:txBody>
      </p:sp>
    </p:spTree>
  </p:cSld>
  <p:clrMapOvr>
    <a:masterClrMapping/>
  </p:clrMapOvr>
  <p:transition advTm="7096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373616" cy="4411662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Предуслов</a:t>
            </a:r>
            <a:r>
              <a:rPr lang="en-GB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за</a:t>
            </a:r>
            <a:r>
              <a:rPr lang="en-GB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адекватан</a:t>
            </a:r>
            <a:r>
              <a:rPr lang="sr-Latn-R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мониторинг</a:t>
            </a:r>
            <a:r>
              <a:rPr lang="sr-Latn-R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интегрише</a:t>
            </a:r>
            <a:r>
              <a:rPr lang="en-GB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познавање</a:t>
            </a:r>
            <a:r>
              <a:rPr lang="en-GB" sz="2800" b="1" dirty="0" smtClean="0">
                <a:ea typeface="Verdana" pitchFamily="34" charset="0"/>
                <a:cs typeface="Verdana" pitchFamily="34" charset="0"/>
              </a:rPr>
              <a:t>:</a:t>
            </a:r>
            <a:endParaRPr lang="sr-Latn-CS" sz="2800" b="1" dirty="0" smtClean="0"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SzPct val="50000"/>
            </a:pP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Основних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карактеристика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соматског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раста</a:t>
            </a:r>
            <a:endParaRPr lang="sr-Latn-CS" sz="2800" dirty="0" smtClean="0"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SzPct val="50000"/>
            </a:pP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Контролних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механизама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растења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и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развоја</a:t>
            </a:r>
            <a:endParaRPr lang="en-GB" sz="2800" dirty="0" smtClean="0"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SzPct val="50000"/>
            </a:pP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Прираста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телесне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висине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ТВ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)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кроз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дужи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временски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период</a:t>
            </a:r>
            <a:endParaRPr lang="en-GB" sz="2800" dirty="0" smtClean="0"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SzPct val="50000"/>
            </a:pP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Односа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ТВ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детета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са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ТВ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вршњака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истог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пола</a:t>
            </a:r>
            <a:endParaRPr lang="en-GB" sz="2800" dirty="0" smtClean="0">
              <a:ea typeface="Verdana" pitchFamily="34" charset="0"/>
              <a:cs typeface="Verdana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SzPct val="50000"/>
            </a:pP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ТВ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и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обрасци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раста</a:t>
            </a:r>
            <a:r>
              <a:rPr lang="en-GB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родитеља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endParaRPr lang="sr-Latn-RS" sz="2800" dirty="0" smtClean="0">
              <a:ea typeface="Verdana" pitchFamily="34" charset="0"/>
              <a:cs typeface="Verdana" pitchFamily="34" charset="0"/>
            </a:endParaRP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>
            <a:noAutofit/>
          </a:bodyPr>
          <a:lstStyle/>
          <a:p>
            <a:r>
              <a:rPr lang="sr-Latn-RS" sz="3600" b="1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ПРАЋЕЊЕ</a:t>
            </a:r>
            <a:r>
              <a:rPr lang="sr-Latn-RS" sz="32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ЛИНЕАРНОГ</a:t>
            </a:r>
            <a:r>
              <a:rPr lang="sr-Latn-RS" sz="32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РАСТА</a:t>
            </a:r>
            <a:r>
              <a:rPr lang="sr-Latn-RS" sz="32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И</a:t>
            </a:r>
            <a:r>
              <a:rPr lang="sr-Latn-RS" sz="32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РАЗВОЈА</a:t>
            </a:r>
            <a:endParaRPr lang="en-US" sz="3200" b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advTm="2941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sz="3200" dirty="0" smtClean="0"/>
              <a:t>КАЛЕНДАР</a:t>
            </a:r>
            <a:r>
              <a:rPr lang="sr-Latn-RS" sz="3200" dirty="0" smtClean="0"/>
              <a:t> </a:t>
            </a:r>
            <a:r>
              <a:rPr lang="sr-Cyrl-RS" sz="3200" dirty="0" smtClean="0"/>
              <a:t>ПРАЋЕЊА</a:t>
            </a:r>
            <a:r>
              <a:rPr lang="sr-Latn-RS" sz="3200" dirty="0" smtClean="0"/>
              <a:t> </a:t>
            </a:r>
            <a:r>
              <a:rPr lang="sr-Cyrl-RS" sz="3200" dirty="0" smtClean="0"/>
              <a:t>РАСТА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411662"/>
          </a:xfrm>
        </p:spPr>
        <p:txBody>
          <a:bodyPr/>
          <a:lstStyle/>
          <a:p>
            <a:r>
              <a:rPr lang="sr-Cyrl-RS" dirty="0" smtClean="0"/>
              <a:t>Прво мерење на рођењу</a:t>
            </a:r>
          </a:p>
          <a:p>
            <a:r>
              <a:rPr lang="sr-Cyrl-RS" dirty="0" smtClean="0"/>
              <a:t>У 1. години- у узрасту од 1, 3, 6 , 9 и 12 месеци</a:t>
            </a:r>
          </a:p>
          <a:p>
            <a:r>
              <a:rPr lang="sr-Cyrl-RS" dirty="0" smtClean="0"/>
              <a:t>У 2. години- у узрастуод 18 и 24 месеца</a:t>
            </a:r>
          </a:p>
          <a:p>
            <a:r>
              <a:rPr lang="sr-Cyrl-RS" dirty="0" smtClean="0"/>
              <a:t>Од 3. до 7. године- једном годишње</a:t>
            </a:r>
          </a:p>
          <a:p>
            <a:r>
              <a:rPr lang="sr-Cyrl-RS" dirty="0" smtClean="0"/>
              <a:t>Од 8. до 12. године- приликом редовних систематских прегледа</a:t>
            </a:r>
            <a:endParaRPr lang="en-GB" dirty="0"/>
          </a:p>
        </p:txBody>
      </p:sp>
    </p:spTree>
  </p:cSld>
  <p:clrMapOvr>
    <a:masterClrMapping/>
  </p:clrMapOvr>
  <p:transition advTm="7314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200" b="1" dirty="0" smtClean="0">
                <a:latin typeface="+mn-lt"/>
              </a:rPr>
              <a:t>КАРТЕ</a:t>
            </a:r>
            <a:r>
              <a:rPr lang="sr-Latn-CS" sz="3200" b="1" dirty="0" smtClean="0">
                <a:latin typeface="+mn-lt"/>
              </a:rPr>
              <a:t> </a:t>
            </a:r>
            <a:r>
              <a:rPr lang="sr-Cyrl-RS" sz="3200" b="1" dirty="0" smtClean="0">
                <a:latin typeface="+mn-lt"/>
              </a:rPr>
              <a:t>РАСТА</a:t>
            </a:r>
            <a:endParaRPr lang="sr-Latn-ME" sz="3200" b="1" dirty="0">
              <a:latin typeface="+mn-lt"/>
              <a:ea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371600"/>
            <a:ext cx="8077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buFont typeface="Arial" pitchFamily="34" charset="0"/>
              <a:buChar char="•"/>
            </a:pPr>
            <a:r>
              <a:rPr lang="sr-Cyrl-RS" sz="2200" dirty="0" smtClean="0">
                <a:latin typeface="+mn-lt"/>
                <a:ea typeface="Verdana" pitchFamily="34" charset="0"/>
              </a:rPr>
              <a:t>Најважнији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корак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у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евалуацији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раста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је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анализа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карти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раста</a:t>
            </a:r>
            <a:endParaRPr lang="hr-HR" sz="2200" dirty="0" smtClean="0">
              <a:latin typeface="+mn-lt"/>
              <a:ea typeface="Verdana" pitchFamily="34" charset="0"/>
            </a:endParaRPr>
          </a:p>
          <a:p>
            <a:pPr marL="269875" indent="-269875">
              <a:buFont typeface="Arial" pitchFamily="34" charset="0"/>
              <a:buChar char="•"/>
            </a:pPr>
            <a:r>
              <a:rPr lang="sr-Cyrl-RS" sz="2200" dirty="0" smtClean="0">
                <a:latin typeface="+mn-lt"/>
                <a:ea typeface="Verdana" pitchFamily="34" charset="0"/>
              </a:rPr>
              <a:t>Сваки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рутински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педијатријски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преглед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укључује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мерење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телесне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масе</a:t>
            </a:r>
            <a:r>
              <a:rPr lang="hr-HR" sz="2200" dirty="0" smtClean="0">
                <a:latin typeface="+mn-lt"/>
                <a:ea typeface="Verdana" pitchFamily="34" charset="0"/>
              </a:rPr>
              <a:t>, </a:t>
            </a:r>
            <a:r>
              <a:rPr lang="sr-Cyrl-RS" sz="2200" dirty="0" smtClean="0">
                <a:latin typeface="+mn-lt"/>
                <a:ea typeface="Verdana" pitchFamily="34" charset="0"/>
              </a:rPr>
              <a:t>висине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и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израчунавање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r>
              <a:rPr lang="sr-Cyrl-RS" sz="2200" dirty="0" smtClean="0">
                <a:latin typeface="+mn-lt"/>
                <a:ea typeface="Verdana" pitchFamily="34" charset="0"/>
              </a:rPr>
              <a:t>ИТМ</a:t>
            </a:r>
            <a:r>
              <a:rPr lang="hr-HR" sz="2200" dirty="0" smtClean="0">
                <a:latin typeface="+mn-lt"/>
                <a:ea typeface="Verdana" pitchFamily="34" charset="0"/>
              </a:rPr>
              <a:t> </a:t>
            </a:r>
            <a:endParaRPr lang="en-GB" sz="2200" dirty="0" smtClean="0">
              <a:latin typeface="+mn-lt"/>
              <a:ea typeface="Verdana" pitchFamily="34" charset="0"/>
            </a:endParaRPr>
          </a:p>
          <a:p>
            <a:endParaRPr lang="hr-HR" sz="2200" dirty="0" smtClean="0">
              <a:solidFill>
                <a:srgbClr val="C00000"/>
              </a:solidFill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199" y="2743200"/>
            <a:ext cx="4048185" cy="3886200"/>
          </a:xfr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971801"/>
            <a:ext cx="3776921" cy="3505200"/>
          </a:xfrm>
          <a:prstGeom prst="rect">
            <a:avLst/>
          </a:prstGeom>
          <a:noFill/>
        </p:spPr>
      </p:pic>
    </p:spTree>
  </p:cSld>
  <p:clrMapOvr>
    <a:masterClrMapping/>
  </p:clrMapOvr>
  <p:transition advTm="1614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685800" y="1447800"/>
          <a:ext cx="3633788" cy="4703763"/>
        </p:xfrm>
        <a:graphic>
          <a:graphicData uri="http://schemas.openxmlformats.org/presentationml/2006/ole">
            <p:oleObj spid="_x0000_s37890" name="Acrobat Document" r:id="rId3" imgW="5829298" imgH="7543706" progId="AcroExch.Document.DC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4876800" y="1447800"/>
          <a:ext cx="3614738" cy="4678363"/>
        </p:xfrm>
        <a:graphic>
          <a:graphicData uri="http://schemas.openxmlformats.org/presentationml/2006/ole">
            <p:oleObj spid="_x0000_s37891" name="Acrobat Document" r:id="rId4" imgW="5830114" imgH="7542857" progId="AcroExch.Document.DC">
              <p:embed/>
            </p:oleObj>
          </a:graphicData>
        </a:graphic>
      </p:graphicFrame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200" b="1" dirty="0" smtClean="0">
                <a:latin typeface="+mn-lt"/>
              </a:rPr>
              <a:t>КАРТЕ</a:t>
            </a:r>
            <a:r>
              <a:rPr lang="sr-Latn-CS" sz="3200" b="1" dirty="0" smtClean="0">
                <a:latin typeface="+mn-lt"/>
              </a:rPr>
              <a:t> </a:t>
            </a:r>
            <a:r>
              <a:rPr lang="sr-Cyrl-RS" sz="3200" b="1" dirty="0" smtClean="0">
                <a:latin typeface="+mn-lt"/>
              </a:rPr>
              <a:t>РАСТА</a:t>
            </a:r>
            <a:endParaRPr lang="sr-Latn-ME" sz="3200" b="1" dirty="0">
              <a:latin typeface="+mn-lt"/>
              <a:ea typeface="Verdana" pitchFamily="34" charset="0"/>
            </a:endParaRPr>
          </a:p>
        </p:txBody>
      </p:sp>
    </p:spTree>
  </p:cSld>
  <p:clrMapOvr>
    <a:masterClrMapping/>
  </p:clrMapOvr>
  <p:transition advTm="4557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sz="3200" dirty="0" smtClean="0">
                <a:latin typeface="+mn-lt"/>
                <a:ea typeface="Verdana" pitchFamily="34" charset="0"/>
                <a:cs typeface="Verdana" pitchFamily="34" charset="0"/>
              </a:rPr>
              <a:t>ЗНАЧАЈ</a:t>
            </a:r>
            <a:r>
              <a:rPr lang="sr-Latn-RS" sz="32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dirty="0" smtClean="0">
                <a:latin typeface="+mn-lt"/>
                <a:ea typeface="Verdana" pitchFamily="34" charset="0"/>
                <a:cs typeface="Verdana" pitchFamily="34" charset="0"/>
              </a:rPr>
              <a:t>ПРАЋЕЊА</a:t>
            </a:r>
            <a:r>
              <a:rPr lang="sr-Latn-RS" sz="32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dirty="0" smtClean="0">
                <a:latin typeface="+mn-lt"/>
                <a:ea typeface="Verdana" pitchFamily="34" charset="0"/>
                <a:cs typeface="Verdana" pitchFamily="34" charset="0"/>
              </a:rPr>
              <a:t>ЛИНЕАРНОГ</a:t>
            </a:r>
            <a:r>
              <a:rPr lang="sr-Latn-RS" sz="32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br>
              <a:rPr lang="sr-Latn-RS" sz="3200" dirty="0" smtClean="0">
                <a:latin typeface="+mn-lt"/>
                <a:ea typeface="Verdana" pitchFamily="34" charset="0"/>
                <a:cs typeface="Verdana" pitchFamily="34" charset="0"/>
              </a:rPr>
            </a:br>
            <a:r>
              <a:rPr lang="sr-Cyrl-RS" sz="3200" dirty="0" smtClean="0">
                <a:latin typeface="+mn-lt"/>
                <a:ea typeface="Verdana" pitchFamily="34" charset="0"/>
                <a:cs typeface="Verdana" pitchFamily="34" charset="0"/>
              </a:rPr>
              <a:t>РАСТА</a:t>
            </a:r>
            <a:r>
              <a:rPr lang="sr-Latn-RS" sz="32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dirty="0" smtClean="0">
                <a:latin typeface="+mn-lt"/>
                <a:ea typeface="Verdana" pitchFamily="34" charset="0"/>
                <a:cs typeface="Verdana" pitchFamily="34" charset="0"/>
              </a:rPr>
              <a:t>И</a:t>
            </a:r>
            <a:r>
              <a:rPr lang="sr-Latn-RS" sz="32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dirty="0" smtClean="0">
                <a:latin typeface="+mn-lt"/>
                <a:ea typeface="Verdana" pitchFamily="34" charset="0"/>
                <a:cs typeface="Verdana" pitchFamily="34" charset="0"/>
              </a:rPr>
              <a:t>РАЗВОЈА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19263"/>
            <a:ext cx="8892480" cy="4411662"/>
          </a:xfrm>
        </p:spPr>
        <p:txBody>
          <a:bodyPr/>
          <a:lstStyle/>
          <a:p>
            <a:pPr lvl="1">
              <a:spcBef>
                <a:spcPts val="800"/>
              </a:spcBef>
              <a:buSzPct val="70000"/>
              <a:buFont typeface="Arial" pitchFamily="34" charset="0"/>
              <a:buChar char="•"/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Индиректно</a:t>
            </a:r>
            <a:r>
              <a:rPr lang="sr-Latn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реализује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процену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здравља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сваког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детета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популације</a:t>
            </a:r>
            <a:endParaRPr lang="sr-Latn-C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spcBef>
                <a:spcPts val="800"/>
              </a:spcBef>
              <a:buSzPct val="70000"/>
              <a:buFont typeface="Arial" pitchFamily="34" charset="0"/>
              <a:buChar char="•"/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Омогућава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прогнозу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адултне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ТВ</a:t>
            </a:r>
            <a:endParaRPr lang="sr-Latn-R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spcBef>
                <a:spcPts val="800"/>
              </a:spcBef>
              <a:buSzPct val="70000"/>
              <a:buFont typeface="Arial" pitchFamily="34" charset="0"/>
              <a:buChar char="•"/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Верификује</a:t>
            </a:r>
            <a:r>
              <a:rPr lang="sr-Latn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поремећај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раста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деце</a:t>
            </a:r>
            <a:endParaRPr lang="sr-Latn-R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spcBef>
                <a:spcPts val="800"/>
              </a:spcBef>
              <a:buSzPct val="70000"/>
              <a:buFont typeface="Arial" pitchFamily="34" charset="0"/>
              <a:buChar char="•"/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Диференцира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физиолошке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облике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патолошких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поремећаја</a:t>
            </a: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раста</a:t>
            </a:r>
            <a:r>
              <a:rPr lang="sr-Latn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GB" dirty="0"/>
          </a:p>
        </p:txBody>
      </p:sp>
    </p:spTree>
  </p:cSld>
  <p:clrMapOvr>
    <a:masterClrMapping/>
  </p:clrMapOvr>
  <p:transition advTm="2584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r>
              <a:rPr lang="sr-Cyrl-RS" sz="2800" dirty="0" smtClean="0">
                <a:latin typeface="+mn-lt"/>
                <a:ea typeface="Verdana" pitchFamily="34" charset="0"/>
                <a:cs typeface="Verdana" pitchFamily="34" charset="0"/>
              </a:rPr>
              <a:t>ПРИМАРНЕ</a:t>
            </a:r>
            <a:r>
              <a:rPr lang="sr-Latn-RS" sz="28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+mn-lt"/>
                <a:ea typeface="Verdana" pitchFamily="34" charset="0"/>
                <a:cs typeface="Verdana" pitchFamily="34" charset="0"/>
              </a:rPr>
              <a:t>ОДЛИКЕ</a:t>
            </a:r>
            <a:r>
              <a:rPr lang="en-US" sz="28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+mn-lt"/>
                <a:ea typeface="Verdana" pitchFamily="34" charset="0"/>
                <a:cs typeface="Verdana" pitchFamily="34" charset="0"/>
              </a:rPr>
              <a:t>ЛИНЕАРНОГ</a:t>
            </a:r>
            <a:r>
              <a:rPr lang="sr-Latn-RS" sz="28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+mn-lt"/>
                <a:ea typeface="Verdana" pitchFamily="34" charset="0"/>
                <a:cs typeface="Verdana" pitchFamily="34" charset="0"/>
              </a:rPr>
              <a:t>РАСТА</a:t>
            </a:r>
            <a:r>
              <a:rPr lang="sr-Latn-CS" sz="28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+mn-lt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8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+mn-lt"/>
                <a:ea typeface="Verdana" pitchFamily="34" charset="0"/>
                <a:cs typeface="Verdana" pitchFamily="34" charset="0"/>
              </a:rPr>
              <a:t>ДЕТИЊСТВУ</a:t>
            </a:r>
            <a:r>
              <a:rPr lang="sr-Latn-CS" sz="28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+mn-lt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8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+mn-lt"/>
                <a:ea typeface="Verdana" pitchFamily="34" charset="0"/>
                <a:cs typeface="Verdana" pitchFamily="34" charset="0"/>
              </a:rPr>
              <a:t>АДОЛЕСЦЕНЦИЈИ</a:t>
            </a:r>
            <a:endParaRPr lang="en-GB" sz="2800" dirty="0">
              <a:latin typeface="+mn-lt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556792"/>
            <a:ext cx="4648200" cy="4800599"/>
          </a:xfrm>
        </p:spPr>
        <p:txBody>
          <a:bodyPr>
            <a:noAutofit/>
          </a:bodyPr>
          <a:lstStyle/>
          <a:p>
            <a:pPr marL="360363" indent="-360363" eaLnBrk="1" hangingPunct="1">
              <a:spcBef>
                <a:spcPts val="600"/>
              </a:spcBef>
              <a:buSzTx/>
              <a:buFontTx/>
              <a:buChar char="•"/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Брзина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раста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највећа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током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прве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(20-25 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cm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друге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(12-13 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cm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sr-Latn-R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године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живота</a:t>
            </a:r>
            <a:endParaRPr lang="sr-Latn-R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0363" indent="-360363">
              <a:spcBef>
                <a:spcPts val="600"/>
              </a:spcBef>
              <a:buFontTx/>
              <a:buChar char="•"/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Након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3.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године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живота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оштар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пад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брзине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раста</a:t>
            </a:r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0363" indent="-360363">
              <a:spcBef>
                <a:spcPts val="600"/>
              </a:spcBef>
              <a:buFontTx/>
              <a:buChar char="•"/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током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детињству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уједначен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(5</a:t>
            </a:r>
            <a:r>
              <a:rPr lang="sr-Latn-R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7,5 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cm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.) </a:t>
            </a:r>
            <a:endParaRPr lang="sr-Latn-R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0363" indent="-360363">
              <a:spcBef>
                <a:spcPts val="600"/>
              </a:spcBef>
              <a:buFontTx/>
              <a:buChar char="•"/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почетак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пубертета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споро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прогресивно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смањивање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најмања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брзина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раста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(4</a:t>
            </a:r>
            <a:r>
              <a:rPr lang="sr-Latn-R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5 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cm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marL="360363" indent="-360363">
              <a:spcBef>
                <a:spcPts val="600"/>
              </a:spcBef>
              <a:buFontTx/>
              <a:buChar char="•"/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пубертету</a:t>
            </a:r>
            <a:r>
              <a:rPr lang="sr-Latn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брз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код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девојчица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две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године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раније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односу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дечаке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724400" y="2057400"/>
          <a:ext cx="4225925" cy="3962400"/>
        </p:xfrm>
        <a:graphic>
          <a:graphicData uri="http://schemas.openxmlformats.org/presentationml/2006/ole">
            <p:oleObj spid="_x0000_s1026" name="Chart" r:id="rId3" imgW="5067162" imgH="4543343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13812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676456" cy="85496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457200" algn="ctr" eaLnBrk="1" hangingPunct="1"/>
            <a:r>
              <a:rPr lang="sr-Cyrl-RS" sz="3000" b="1" dirty="0" smtClean="0">
                <a:latin typeface="+mn-lt"/>
              </a:rPr>
              <a:t>ОДЛИКЕ</a:t>
            </a:r>
            <a:r>
              <a:rPr lang="sr-Latn-CS" sz="3000" b="1" dirty="0" smtClean="0">
                <a:latin typeface="+mn-lt"/>
              </a:rPr>
              <a:t> </a:t>
            </a:r>
            <a:r>
              <a:rPr lang="sr-Cyrl-RS" sz="3000" b="1" dirty="0" smtClean="0">
                <a:latin typeface="+mn-lt"/>
              </a:rPr>
              <a:t>НОРМАЛНОГ</a:t>
            </a:r>
            <a:r>
              <a:rPr lang="sr-Latn-CS" sz="3000" b="1" dirty="0" smtClean="0">
                <a:latin typeface="+mn-lt"/>
              </a:rPr>
              <a:t> </a:t>
            </a:r>
            <a:r>
              <a:rPr lang="sr-Cyrl-RS" sz="3000" b="1" dirty="0" smtClean="0">
                <a:latin typeface="+mn-lt"/>
              </a:rPr>
              <a:t>РАСТА</a:t>
            </a:r>
            <a:r>
              <a:rPr lang="sr-Latn-CS" sz="3000" b="1" dirty="0" smtClean="0">
                <a:latin typeface="+mn-lt"/>
              </a:rPr>
              <a:t> </a:t>
            </a:r>
            <a:r>
              <a:rPr lang="sr-Cyrl-RS" sz="3000" b="1" dirty="0" smtClean="0">
                <a:latin typeface="+mn-lt"/>
              </a:rPr>
              <a:t>У</a:t>
            </a:r>
            <a:r>
              <a:rPr lang="sr-Latn-CS" sz="3000" b="1" dirty="0" smtClean="0">
                <a:latin typeface="+mn-lt"/>
              </a:rPr>
              <a:t> </a:t>
            </a:r>
            <a:r>
              <a:rPr lang="sr-Cyrl-RS" sz="3000" b="1" dirty="0" smtClean="0">
                <a:latin typeface="+mn-lt"/>
              </a:rPr>
              <a:t>ПУБЕРТЕТУ</a:t>
            </a:r>
            <a:endParaRPr lang="en-US" sz="3000" b="1" dirty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556792"/>
            <a:ext cx="8229600" cy="4525962"/>
          </a:xfrm>
        </p:spPr>
        <p:txBody>
          <a:bodyPr/>
          <a:lstStyle/>
          <a:p>
            <a:pPr marL="357188" indent="-357188" eaLnBrk="1" hangingPunct="1">
              <a:lnSpc>
                <a:spcPct val="120000"/>
              </a:lnSpc>
              <a:spcBef>
                <a:spcPts val="800"/>
              </a:spcBef>
              <a:buSzTx/>
              <a:buFontTx/>
              <a:buChar char="•"/>
            </a:pP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Скок</a:t>
            </a:r>
            <a:r>
              <a:rPr lang="en-U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у</a:t>
            </a:r>
            <a:r>
              <a:rPr lang="en-U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брзини</a:t>
            </a:r>
            <a:r>
              <a:rPr lang="sr-Latn-C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раста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>
                <a:ea typeface="Verdana" pitchFamily="34" charset="0"/>
                <a:cs typeface="Verdana" pitchFamily="34" charset="0"/>
              </a:rPr>
              <a:t>-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траје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око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две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године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>
                <a:ea typeface="Verdana" pitchFamily="34" charset="0"/>
                <a:cs typeface="Verdana" pitchFamily="34" charset="0"/>
              </a:rPr>
              <a:t>–</a:t>
            </a:r>
            <a:r>
              <a:rPr lang="sr-Latn-CS" sz="2800" dirty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укупни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допринос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висини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у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одраслом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добу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>
                <a:ea typeface="Verdana" pitchFamily="34" charset="0"/>
                <a:cs typeface="Verdana" pitchFamily="34" charset="0"/>
              </a:rPr>
              <a:t>~ 15</a:t>
            </a:r>
            <a:r>
              <a:rPr lang="sr-Latn-CS" sz="2800" dirty="0">
                <a:ea typeface="Verdana" pitchFamily="34" charset="0"/>
                <a:cs typeface="Verdana" pitchFamily="34" charset="0"/>
              </a:rPr>
              <a:t>%</a:t>
            </a:r>
          </a:p>
          <a:p>
            <a:pPr marL="357188" indent="-357188" eaLnBrk="1" hangingPunct="1">
              <a:lnSpc>
                <a:spcPct val="120000"/>
              </a:lnSpc>
              <a:spcBef>
                <a:spcPts val="800"/>
              </a:spcBef>
              <a:buSzTx/>
              <a:buFontTx/>
              <a:buChar char="•"/>
            </a:pP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Код</a:t>
            </a:r>
            <a:r>
              <a:rPr lang="sr-Latn-C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девојчица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Latn-CS" sz="2800" dirty="0">
                <a:ea typeface="Verdana" pitchFamily="34" charset="0"/>
                <a:cs typeface="Verdana" pitchFamily="34" charset="0"/>
              </a:rPr>
              <a:t>-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на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самом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почетку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пубертета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односно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до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појаве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прве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менструације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               </a:t>
            </a:r>
            <a:r>
              <a:rPr lang="sr-Latn-CS" sz="2800" dirty="0">
                <a:ea typeface="Verdana" pitchFamily="34" charset="0"/>
                <a:cs typeface="Verdana" pitchFamily="34" charset="0"/>
              </a:rPr>
              <a:t>(</a:t>
            </a:r>
            <a:r>
              <a:rPr lang="sr-Latn-CS" sz="2800" b="1" dirty="0">
                <a:ea typeface="Verdana" pitchFamily="34" charset="0"/>
                <a:cs typeface="Verdana" pitchFamily="34" charset="0"/>
              </a:rPr>
              <a:t>8</a:t>
            </a:r>
            <a:r>
              <a:rPr lang="en-GB" sz="2800" b="1" dirty="0">
                <a:ea typeface="Verdana" pitchFamily="34" charset="0"/>
                <a:cs typeface="Verdana" pitchFamily="34" charset="0"/>
              </a:rPr>
              <a:t>,5</a:t>
            </a:r>
            <a:r>
              <a:rPr lang="sr-Latn-CS" sz="2800" b="1" dirty="0">
                <a:ea typeface="Verdana" pitchFamily="34" charset="0"/>
                <a:cs typeface="Verdana" pitchFamily="34" charset="0"/>
              </a:rPr>
              <a:t>-</a:t>
            </a:r>
            <a:r>
              <a:rPr lang="en-GB" sz="2800" b="1" dirty="0">
                <a:ea typeface="Verdana" pitchFamily="34" charset="0"/>
                <a:cs typeface="Verdana" pitchFamily="34" charset="0"/>
              </a:rPr>
              <a:t>9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цм</a:t>
            </a:r>
            <a:r>
              <a:rPr lang="sr-Latn-CS" sz="2800" b="1" dirty="0" smtClean="0">
                <a:ea typeface="Verdana" pitchFamily="34" charset="0"/>
                <a:cs typeface="Verdana" pitchFamily="34" charset="0"/>
              </a:rPr>
              <a:t>/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год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.)</a:t>
            </a:r>
            <a:endParaRPr lang="sr-Latn-CS" sz="2800" dirty="0">
              <a:ea typeface="Verdana" pitchFamily="34" charset="0"/>
              <a:cs typeface="Verdana" pitchFamily="34" charset="0"/>
            </a:endParaRPr>
          </a:p>
          <a:p>
            <a:pPr marL="357188" indent="-357188" eaLnBrk="1" hangingPunct="1">
              <a:lnSpc>
                <a:spcPct val="120000"/>
              </a:lnSpc>
              <a:spcBef>
                <a:spcPts val="800"/>
              </a:spcBef>
              <a:buSzTx/>
              <a:buFontTx/>
              <a:buChar char="•"/>
            </a:pP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Код</a:t>
            </a:r>
            <a:r>
              <a:rPr lang="sr-Latn-C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дечака</a:t>
            </a:r>
            <a:r>
              <a:rPr lang="sr-Latn-C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Latn-CS" sz="2800" dirty="0">
                <a:ea typeface="Verdana" pitchFamily="34" charset="0"/>
                <a:cs typeface="Verdana" pitchFamily="34" charset="0"/>
              </a:rPr>
              <a:t>-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у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другој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половини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пубертета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       </a:t>
            </a:r>
            <a:r>
              <a:rPr lang="sr-Latn-CS" sz="2800" dirty="0">
                <a:ea typeface="Verdana" pitchFamily="34" charset="0"/>
                <a:cs typeface="Verdana" pitchFamily="34" charset="0"/>
              </a:rPr>
              <a:t>(</a:t>
            </a:r>
            <a:r>
              <a:rPr lang="en-GB" sz="2800" b="1" dirty="0">
                <a:ea typeface="Verdana" pitchFamily="34" charset="0"/>
                <a:cs typeface="Verdana" pitchFamily="34" charset="0"/>
              </a:rPr>
              <a:t>9,5</a:t>
            </a:r>
            <a:r>
              <a:rPr lang="sr-Latn-CS" sz="2800" b="1" dirty="0">
                <a:ea typeface="Verdana" pitchFamily="34" charset="0"/>
                <a:cs typeface="Verdana" pitchFamily="34" charset="0"/>
              </a:rPr>
              <a:t>-1</a:t>
            </a:r>
            <a:r>
              <a:rPr lang="en-GB" sz="2800" b="1" dirty="0">
                <a:ea typeface="Verdana" pitchFamily="34" charset="0"/>
                <a:cs typeface="Verdana" pitchFamily="34" charset="0"/>
              </a:rPr>
              <a:t>0</a:t>
            </a:r>
            <a:r>
              <a:rPr lang="sr-Latn-CS" sz="2800" b="1" dirty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цм</a:t>
            </a:r>
            <a:r>
              <a:rPr lang="sr-Latn-CS" sz="2800" b="1" dirty="0" smtClean="0">
                <a:ea typeface="Verdana" pitchFamily="34" charset="0"/>
                <a:cs typeface="Verdana" pitchFamily="34" charset="0"/>
              </a:rPr>
              <a:t>/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год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.)</a:t>
            </a:r>
            <a:endParaRPr lang="en-US" sz="2800" dirty="0"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advTm="3500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260034812"/>
              </p:ext>
            </p:extLst>
          </p:nvPr>
        </p:nvGraphicFramePr>
        <p:xfrm>
          <a:off x="533400" y="1916832"/>
          <a:ext cx="82150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sr-Cyrl-RS" dirty="0" smtClean="0">
                <a:latin typeface="+mn-lt"/>
                <a:ea typeface="Verdana" pitchFamily="34" charset="0"/>
                <a:cs typeface="Verdana" pitchFamily="34" charset="0"/>
              </a:rPr>
              <a:t>ДЕФИНИЦИЈА МАЛОГ РАСТА</a:t>
            </a:r>
            <a:endParaRPr lang="en-US" b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141543"/>
      </p:ext>
    </p:extLst>
  </p:cSld>
  <p:clrMapOvr>
    <a:masterClrMapping/>
  </p:clrMapOvr>
  <p:transition advTm="6502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ГЕНЕТСКИ</a:t>
            </a:r>
            <a:r>
              <a:rPr lang="en-GB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ПОТЕНЦИЈАЛ</a:t>
            </a:r>
            <a:r>
              <a:rPr lang="en-GB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РАСТА</a:t>
            </a:r>
            <a:r>
              <a:rPr lang="en-GB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ИЛИ</a:t>
            </a:r>
            <a:r>
              <a:rPr lang="sr-Latn-RS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ЦИЉНА</a:t>
            </a:r>
            <a:r>
              <a:rPr lang="sr-Latn-RS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ВИСИНА</a:t>
            </a:r>
            <a:endParaRPr lang="en-US" sz="3000" b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>
          <a:xfrm>
            <a:off x="251520" y="1412776"/>
            <a:ext cx="8449816" cy="4525963"/>
          </a:xfrm>
        </p:spPr>
        <p:txBody>
          <a:bodyPr>
            <a:noAutofit/>
          </a:bodyPr>
          <a:lstStyle/>
          <a:p>
            <a:pPr marL="347663" indent="-347663" eaLnBrk="1" hangingPunct="1">
              <a:lnSpc>
                <a:spcPct val="120000"/>
              </a:lnSpc>
              <a:spcBef>
                <a:spcPts val="600"/>
              </a:spcBef>
              <a:buSzTx/>
              <a:buFontTx/>
              <a:buChar char="•"/>
            </a:pP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Израчунава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400" dirty="0" smtClean="0">
                <a:ea typeface="Verdana" pitchFamily="34" charset="0"/>
                <a:cs typeface="Verdana" pitchFamily="34" charset="0"/>
              </a:rPr>
              <a:t>:</a:t>
            </a:r>
            <a:endParaRPr lang="sr-Latn-CS" sz="2400" dirty="0">
              <a:ea typeface="Verdana" pitchFamily="34" charset="0"/>
              <a:cs typeface="Verdana" pitchFamily="34" charset="0"/>
            </a:endParaRPr>
          </a:p>
          <a:p>
            <a:pPr marL="747713" lvl="1" indent="-347663">
              <a:lnSpc>
                <a:spcPct val="120000"/>
              </a:lnSpc>
              <a:spcBef>
                <a:spcPts val="600"/>
              </a:spcBef>
              <a:buFontTx/>
              <a:buChar char="•"/>
            </a:pP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Циљна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за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дечака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sr-Latn-RS" sz="2400" b="1" dirty="0" smtClean="0">
                <a:ea typeface="Verdana" pitchFamily="34" charset="0"/>
                <a:cs typeface="Verdana" pitchFamily="34" charset="0"/>
              </a:rPr>
              <a:t>cm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) </a:t>
            </a:r>
            <a:r>
              <a:rPr lang="en-US" sz="2400" b="1" dirty="0">
                <a:ea typeface="Verdana" pitchFamily="34" charset="0"/>
                <a:cs typeface="Verdana" pitchFamily="34" charset="0"/>
              </a:rPr>
              <a:t>=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(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оца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dirty="0">
                <a:ea typeface="Verdana" pitchFamily="34" charset="0"/>
                <a:cs typeface="Verdana" pitchFamily="34" charset="0"/>
              </a:rPr>
              <a:t>+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мајке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)/</a:t>
            </a:r>
            <a:r>
              <a:rPr lang="en-US" sz="2400" b="1" dirty="0">
                <a:ea typeface="Verdana" pitchFamily="34" charset="0"/>
                <a:cs typeface="Verdana" pitchFamily="34" charset="0"/>
              </a:rPr>
              <a:t>2 + 6,5</a:t>
            </a:r>
            <a:endParaRPr lang="sr-Latn-RS" sz="2400" b="1" dirty="0">
              <a:ea typeface="Verdana" pitchFamily="34" charset="0"/>
              <a:cs typeface="Verdana" pitchFamily="34" charset="0"/>
            </a:endParaRPr>
          </a:p>
          <a:p>
            <a:pPr marL="747713" lvl="1" indent="-347663">
              <a:lnSpc>
                <a:spcPct val="120000"/>
              </a:lnSpc>
              <a:spcBef>
                <a:spcPts val="600"/>
              </a:spcBef>
              <a:buFontTx/>
              <a:buChar char="•"/>
            </a:pP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Циљна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за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девојчицу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sr-Latn-RS" sz="2400" b="1" dirty="0" smtClean="0">
                <a:ea typeface="Verdana" pitchFamily="34" charset="0"/>
                <a:cs typeface="Verdana" pitchFamily="34" charset="0"/>
              </a:rPr>
              <a:t>cm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) </a:t>
            </a:r>
            <a:r>
              <a:rPr lang="en-US" sz="2400" b="1" dirty="0">
                <a:ea typeface="Verdana" pitchFamily="34" charset="0"/>
                <a:cs typeface="Verdana" pitchFamily="34" charset="0"/>
              </a:rPr>
              <a:t>=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(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оца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Latn-R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dirty="0">
                <a:ea typeface="Verdana" pitchFamily="34" charset="0"/>
                <a:cs typeface="Verdana" pitchFamily="34" charset="0"/>
              </a:rPr>
              <a:t>+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мајке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)/</a:t>
            </a:r>
            <a:r>
              <a:rPr lang="en-US" sz="2400" b="1" dirty="0">
                <a:ea typeface="Verdana" pitchFamily="34" charset="0"/>
                <a:cs typeface="Verdana" pitchFamily="34" charset="0"/>
              </a:rPr>
              <a:t>2 – 6,5</a:t>
            </a:r>
            <a:endParaRPr lang="sr-Latn-CS" sz="2400" b="1" dirty="0">
              <a:ea typeface="Verdana" pitchFamily="34" charset="0"/>
              <a:cs typeface="Verdana" pitchFamily="34" charset="0"/>
            </a:endParaRPr>
          </a:p>
          <a:p>
            <a:pPr marL="347663" indent="-347663">
              <a:lnSpc>
                <a:spcPct val="120000"/>
              </a:lnSpc>
              <a:spcBef>
                <a:spcPts val="600"/>
              </a:spcBef>
              <a:buFontTx/>
              <a:buChar char="•"/>
            </a:pP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Циљна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израчуната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по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овом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моделу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уцртава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у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карту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раста</a:t>
            </a:r>
            <a:endParaRPr lang="sr-Latn-RS" sz="2400" dirty="0">
              <a:ea typeface="Verdana" pitchFamily="34" charset="0"/>
              <a:cs typeface="Verdana" pitchFamily="34" charset="0"/>
            </a:endParaRPr>
          </a:p>
          <a:p>
            <a:pPr marL="347663" indent="-347663" eaLnBrk="1" hangingPunct="1">
              <a:lnSpc>
                <a:spcPct val="120000"/>
              </a:lnSpc>
              <a:spcBef>
                <a:spcPts val="600"/>
              </a:spcBef>
              <a:buSzTx/>
              <a:buFontTx/>
              <a:buChar char="•"/>
            </a:pP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детета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је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у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складу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са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висином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родитеља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у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случају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да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је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пројектована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адултна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унутар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ea typeface="Verdana" pitchFamily="34" charset="0"/>
                <a:cs typeface="Verdana" pitchFamily="34" charset="0"/>
              </a:rPr>
              <a:t>распона</a:t>
            </a:r>
            <a:r>
              <a:rPr lang="sr-Latn-RS" sz="2400" dirty="0" smtClean="0">
                <a:ea typeface="Verdana" pitchFamily="34" charset="0"/>
                <a:cs typeface="Verdana" pitchFamily="34" charset="0"/>
              </a:rPr>
              <a:t>: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циљна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dirty="0" smtClean="0">
                <a:ea typeface="Verdana" pitchFamily="34" charset="0"/>
                <a:cs typeface="Verdana" pitchFamily="34" charset="0"/>
              </a:rPr>
              <a:t>висина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dirty="0">
                <a:ea typeface="Verdana" pitchFamily="34" charset="0"/>
                <a:cs typeface="Verdana" pitchFamily="34" charset="0"/>
              </a:rPr>
              <a:t>± 5 </a:t>
            </a:r>
            <a:r>
              <a:rPr lang="sr-Latn-RS" sz="2400" b="1" dirty="0" smtClean="0">
                <a:ea typeface="Verdana" pitchFamily="34" charset="0"/>
                <a:cs typeface="Verdana" pitchFamily="34" charset="0"/>
              </a:rPr>
              <a:t>cm</a:t>
            </a:r>
          </a:p>
          <a:p>
            <a:pPr marL="347663" indent="-347663" eaLnBrk="1" hangingPunct="1">
              <a:lnSpc>
                <a:spcPct val="120000"/>
              </a:lnSpc>
              <a:spcBef>
                <a:spcPts val="600"/>
              </a:spcBef>
              <a:buSzTx/>
              <a:buFontTx/>
              <a:buChar char="•"/>
            </a:pPr>
            <a:endParaRPr lang="sl-SI" sz="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advTm="8536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РАСТ И РАЗВОЈ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sr-Cyrl-R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Нормалан</a:t>
            </a:r>
            <a:r>
              <a:rPr lang="sr-Latn-C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</a:t>
            </a:r>
            <a:r>
              <a:rPr lang="sr-Latn-C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показатељ</a:t>
            </a:r>
            <a:r>
              <a:rPr lang="sr-Latn-C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Доброг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здравља</a:t>
            </a:r>
            <a:endParaRPr lang="sr-Latn-C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Адекватне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исхране</a:t>
            </a:r>
            <a:endParaRPr lang="sr-Latn-C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Повољног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психоемоционалног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окружења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GB" sz="2800" dirty="0"/>
          </a:p>
        </p:txBody>
      </p:sp>
    </p:spTree>
  </p:cSld>
  <p:clrMapOvr>
    <a:masterClrMapping/>
  </p:clrMapOvr>
  <p:transition advTm="3725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82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 smtClean="0">
                <a:latin typeface="+mn-lt"/>
                <a:ea typeface="Verdana" pitchFamily="34" charset="0"/>
                <a:cs typeface="Verdana" pitchFamily="34" charset="0"/>
              </a:rPr>
              <a:t>БРЗИНА РАСТА</a:t>
            </a:r>
            <a:endParaRPr lang="en-GB" sz="32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536" y="1646237"/>
            <a:ext cx="8215064" cy="4525963"/>
          </a:xfrm>
        </p:spPr>
        <p:txBody>
          <a:bodyPr>
            <a:normAutofit/>
          </a:bodyPr>
          <a:lstStyle/>
          <a:p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ДЕЦА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СА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МАЛОМ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БРЗИНОМ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РАСТА</a:t>
            </a:r>
          </a:p>
          <a:p>
            <a:pPr indent="20638"/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Када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је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брзина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раста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детета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:</a:t>
            </a:r>
            <a:endParaRPr lang="sr-Latn-RS" sz="2600" dirty="0">
              <a:ea typeface="Verdana" pitchFamily="34" charset="0"/>
              <a:cs typeface="Verdana" pitchFamily="34" charset="0"/>
            </a:endParaRPr>
          </a:p>
          <a:p>
            <a:pPr marL="719138" indent="-7938"/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млађег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од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GB" sz="2600" dirty="0">
                <a:ea typeface="Verdana" pitchFamily="34" charset="0"/>
                <a:cs typeface="Verdana" pitchFamily="34" charset="0"/>
              </a:rPr>
              <a:t>4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године</a:t>
            </a:r>
            <a:r>
              <a:rPr lang="sr-Latn-RS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GB" sz="2600" dirty="0">
                <a:ea typeface="Verdana" pitchFamily="34" charset="0"/>
                <a:cs typeface="Verdana" pitchFamily="34" charset="0"/>
              </a:rPr>
              <a:t>-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мања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од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GB" sz="2600" dirty="0">
                <a:ea typeface="Verdana" pitchFamily="34" charset="0"/>
                <a:cs typeface="Verdana" pitchFamily="34" charset="0"/>
              </a:rPr>
              <a:t>7 </a:t>
            </a:r>
            <a:r>
              <a:rPr lang="sr-Latn-RS" sz="2600" dirty="0" smtClean="0">
                <a:ea typeface="Verdana" pitchFamily="34" charset="0"/>
                <a:cs typeface="Verdana" pitchFamily="34" charset="0"/>
              </a:rPr>
              <a:t>cm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/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год</a:t>
            </a:r>
            <a:r>
              <a:rPr lang="sr-Latn-RS" sz="2600" dirty="0" smtClean="0">
                <a:ea typeface="Verdana" pitchFamily="34" charset="0"/>
                <a:cs typeface="Verdana" pitchFamily="34" charset="0"/>
              </a:rPr>
              <a:t>.</a:t>
            </a:r>
            <a:endParaRPr lang="sr-Cyrl-RS" sz="2600" dirty="0" smtClean="0">
              <a:ea typeface="Verdana" pitchFamily="34" charset="0"/>
              <a:cs typeface="Verdana" pitchFamily="34" charset="0"/>
            </a:endParaRPr>
          </a:p>
          <a:p>
            <a:pPr marL="719138" indent="-7938"/>
            <a:r>
              <a:rPr lang="sr-Cyrl-RS" sz="2600" dirty="0" smtClean="0">
                <a:ea typeface="Verdana" pitchFamily="34" charset="0"/>
                <a:cs typeface="Verdana" pitchFamily="34" charset="0"/>
              </a:rPr>
              <a:t>старијег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од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GB" sz="2600" dirty="0">
                <a:ea typeface="Verdana" pitchFamily="34" charset="0"/>
                <a:cs typeface="Verdana" pitchFamily="34" charset="0"/>
              </a:rPr>
              <a:t>4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године</a:t>
            </a:r>
            <a:r>
              <a:rPr lang="sr-Latn-RS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GB" sz="2600" dirty="0">
                <a:ea typeface="Verdana" pitchFamily="34" charset="0"/>
                <a:cs typeface="Verdana" pitchFamily="34" charset="0"/>
              </a:rPr>
              <a:t>-</a:t>
            </a:r>
            <a:r>
              <a:rPr lang="sr-Latn-RS" sz="2600" dirty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мања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од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GB" sz="2600" dirty="0">
                <a:ea typeface="Verdana" pitchFamily="34" charset="0"/>
                <a:cs typeface="Verdana" pitchFamily="34" charset="0"/>
              </a:rPr>
              <a:t>4,5 </a:t>
            </a:r>
            <a:r>
              <a:rPr lang="sr-Latn-RS" sz="2600" dirty="0" smtClean="0">
                <a:ea typeface="Verdana" pitchFamily="34" charset="0"/>
                <a:cs typeface="Verdana" pitchFamily="34" charset="0"/>
              </a:rPr>
              <a:t>cm</a:t>
            </a:r>
            <a:r>
              <a:rPr lang="en-GB" sz="2600" dirty="0" smtClean="0">
                <a:ea typeface="Verdana" pitchFamily="34" charset="0"/>
                <a:cs typeface="Verdana" pitchFamily="34" charset="0"/>
              </a:rPr>
              <a:t>/</a:t>
            </a:r>
            <a:r>
              <a:rPr lang="sr-Cyrl-RS" sz="2600" dirty="0" smtClean="0">
                <a:ea typeface="Verdana" pitchFamily="34" charset="0"/>
                <a:cs typeface="Verdana" pitchFamily="34" charset="0"/>
              </a:rPr>
              <a:t>год</a:t>
            </a:r>
            <a:r>
              <a:rPr lang="sr-Latn-RS" sz="2600" dirty="0" smtClean="0">
                <a:ea typeface="Verdana" pitchFamily="34" charset="0"/>
                <a:cs typeface="Verdana" pitchFamily="34" charset="0"/>
              </a:rPr>
              <a:t>.</a:t>
            </a:r>
          </a:p>
        </p:txBody>
      </p:sp>
    </p:spTree>
  </p:cSld>
  <p:clrMapOvr>
    <a:masterClrMapping/>
  </p:clrMapOvr>
  <p:transition advTm="2402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950798" cy="481000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Класификација</a:t>
            </a:r>
            <a:r>
              <a:rPr lang="sr-Latn-CS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ниског</a:t>
            </a:r>
            <a:r>
              <a:rPr lang="sr-Latn-CS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раста</a:t>
            </a:r>
            <a:endParaRPr lang="en-US" sz="3000" b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536090" y="1596191"/>
            <a:ext cx="8455510" cy="5261809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marL="357188" indent="-357188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defRPr/>
            </a:pPr>
            <a:r>
              <a:rPr lang="sr-Cyrl-RS" b="1" dirty="0" smtClean="0">
                <a:ea typeface="Verdana" pitchFamily="34" charset="0"/>
                <a:cs typeface="Verdana" pitchFamily="34" charset="0"/>
              </a:rPr>
              <a:t>Физиолошки</a:t>
            </a:r>
            <a:r>
              <a:rPr lang="sr-Latn-CS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Latn-CS" b="1" dirty="0">
                <a:ea typeface="Verdana" pitchFamily="34" charset="0"/>
                <a:cs typeface="Verdana" pitchFamily="34" charset="0"/>
              </a:rPr>
              <a:t>(84-89)%</a:t>
            </a:r>
          </a:p>
          <a:p>
            <a:pPr marL="719138" indent="-358775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defRPr/>
            </a:pPr>
            <a:r>
              <a:rPr lang="sr-Cyrl-RS" dirty="0" smtClean="0">
                <a:ea typeface="Verdana" pitchFamily="34" charset="0"/>
                <a:cs typeface="Verdana" pitchFamily="34" charset="0"/>
              </a:rPr>
              <a:t>Породични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Latn-CS" dirty="0">
                <a:ea typeface="Verdana" pitchFamily="34" charset="0"/>
                <a:cs typeface="Verdana" pitchFamily="34" charset="0"/>
              </a:rPr>
              <a:t>- </a:t>
            </a:r>
            <a:r>
              <a:rPr lang="sr-Cyrl-RS" dirty="0" smtClean="0">
                <a:ea typeface="Verdana" pitchFamily="34" charset="0"/>
                <a:cs typeface="Verdana" pitchFamily="34" charset="0"/>
              </a:rPr>
              <a:t>генетски</a:t>
            </a:r>
            <a:r>
              <a:rPr lang="en-GB" dirty="0" smtClean="0">
                <a:ea typeface="Verdana" pitchFamily="34" charset="0"/>
                <a:cs typeface="Verdana" pitchFamily="34" charset="0"/>
              </a:rPr>
              <a:t>/</a:t>
            </a:r>
            <a:r>
              <a:rPr lang="sr-Cyrl-RS" dirty="0" smtClean="0">
                <a:ea typeface="Verdana" pitchFamily="34" charset="0"/>
                <a:cs typeface="Verdana" pitchFamily="34" charset="0"/>
              </a:rPr>
              <a:t>фамилијарни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ea typeface="Verdana" pitchFamily="34" charset="0"/>
                <a:cs typeface="Verdana" pitchFamily="34" charset="0"/>
              </a:rPr>
              <a:t>ниски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ea typeface="Verdana" pitchFamily="34" charset="0"/>
                <a:cs typeface="Verdana" pitchFamily="34" charset="0"/>
              </a:rPr>
              <a:t>раст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 </a:t>
            </a:r>
            <a:endParaRPr lang="sr-Latn-CS" dirty="0">
              <a:solidFill>
                <a:schemeClr val="accent2">
                  <a:lumMod val="50000"/>
                </a:schemeClr>
              </a:solidFill>
              <a:ea typeface="Verdana" pitchFamily="34" charset="0"/>
              <a:cs typeface="Verdana" pitchFamily="34" charset="0"/>
            </a:endParaRPr>
          </a:p>
          <a:p>
            <a:pPr marL="719138" indent="-358775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defRPr/>
            </a:pPr>
            <a:r>
              <a:rPr lang="sr-Cyrl-RS" dirty="0" smtClean="0">
                <a:ea typeface="Verdana" pitchFamily="34" charset="0"/>
                <a:cs typeface="Verdana" pitchFamily="34" charset="0"/>
              </a:rPr>
              <a:t>Породично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Latn-CS" dirty="0">
                <a:ea typeface="Verdana" pitchFamily="34" charset="0"/>
                <a:cs typeface="Verdana" pitchFamily="34" charset="0"/>
              </a:rPr>
              <a:t>- </a:t>
            </a:r>
            <a:r>
              <a:rPr lang="sr-Cyrl-RS" dirty="0" smtClean="0">
                <a:ea typeface="Verdana" pitchFamily="34" charset="0"/>
                <a:cs typeface="Verdana" pitchFamily="34" charset="0"/>
              </a:rPr>
              <a:t>конституционално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ea typeface="Verdana" pitchFamily="34" charset="0"/>
                <a:cs typeface="Verdana" pitchFamily="34" charset="0"/>
              </a:rPr>
              <a:t>успорени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ea typeface="Verdana" pitchFamily="34" charset="0"/>
                <a:cs typeface="Verdana" pitchFamily="34" charset="0"/>
              </a:rPr>
              <a:t>раст</a:t>
            </a:r>
            <a:endParaRPr lang="sr-Latn-CS" dirty="0">
              <a:ea typeface="Verdana" pitchFamily="34" charset="0"/>
              <a:cs typeface="Verdana" pitchFamily="34" charset="0"/>
            </a:endParaRPr>
          </a:p>
          <a:p>
            <a:pPr marL="357188" indent="-357188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sr-Latn-CS" dirty="0">
                <a:solidFill>
                  <a:schemeClr val="accent2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       </a:t>
            </a:r>
          </a:p>
          <a:p>
            <a:pPr marL="357188" indent="-357188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defRPr/>
            </a:pPr>
            <a:r>
              <a:rPr lang="sr-Cyrl-RS" b="1" dirty="0" smtClean="0">
                <a:ea typeface="Verdana" pitchFamily="34" charset="0"/>
                <a:cs typeface="Verdana" pitchFamily="34" charset="0"/>
              </a:rPr>
              <a:t>Патолошки</a:t>
            </a:r>
            <a:r>
              <a:rPr lang="sr-Latn-CS" b="1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sr-Cyrl-RS" b="1" dirty="0" smtClean="0">
                <a:ea typeface="Verdana" pitchFamily="34" charset="0"/>
                <a:cs typeface="Verdana" pitchFamily="34" charset="0"/>
              </a:rPr>
              <a:t>органски</a:t>
            </a:r>
            <a:r>
              <a:rPr lang="sr-Latn-CS" b="1" dirty="0" smtClean="0">
                <a:ea typeface="Verdana" pitchFamily="34" charset="0"/>
                <a:cs typeface="Verdana" pitchFamily="34" charset="0"/>
              </a:rPr>
              <a:t>) </a:t>
            </a:r>
            <a:r>
              <a:rPr lang="sr-Latn-CS" b="1" dirty="0">
                <a:ea typeface="Verdana" pitchFamily="34" charset="0"/>
                <a:cs typeface="Verdana" pitchFamily="34" charset="0"/>
              </a:rPr>
              <a:t>(11-16)%</a:t>
            </a:r>
          </a:p>
          <a:p>
            <a:pPr marL="719138" indent="-358775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defRPr/>
            </a:pPr>
            <a:r>
              <a:rPr lang="sr-Cyrl-RS" dirty="0" smtClean="0">
                <a:ea typeface="Verdana" pitchFamily="34" charset="0"/>
                <a:cs typeface="Verdana" pitchFamily="34" charset="0"/>
              </a:rPr>
              <a:t>Пропорционални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sr-Cyrl-RS" dirty="0" smtClean="0">
                <a:ea typeface="Verdana" pitchFamily="34" charset="0"/>
                <a:cs typeface="Verdana" pitchFamily="34" charset="0"/>
              </a:rPr>
              <a:t>пренатални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sr-Cyrl-RS" dirty="0" smtClean="0">
                <a:ea typeface="Verdana" pitchFamily="34" charset="0"/>
                <a:cs typeface="Verdana" pitchFamily="34" charset="0"/>
              </a:rPr>
              <a:t>постнатални</a:t>
            </a:r>
            <a:r>
              <a:rPr lang="sr-Latn-CS" dirty="0" smtClean="0">
                <a:ea typeface="Verdana" pitchFamily="34" charset="0"/>
                <a:cs typeface="Verdana" pitchFamily="34" charset="0"/>
              </a:rPr>
              <a:t>)</a:t>
            </a:r>
            <a:endParaRPr lang="sr-Latn-CS" dirty="0">
              <a:ea typeface="Verdana" pitchFamily="34" charset="0"/>
              <a:cs typeface="Verdana" pitchFamily="34" charset="0"/>
            </a:endParaRPr>
          </a:p>
          <a:p>
            <a:pPr marL="719138" indent="-358775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defRPr/>
            </a:pPr>
            <a:r>
              <a:rPr lang="sr-Cyrl-RS" dirty="0" smtClean="0">
                <a:ea typeface="Verdana" pitchFamily="34" charset="0"/>
                <a:cs typeface="Verdana" pitchFamily="34" charset="0"/>
              </a:rPr>
              <a:t>Непропорционални</a:t>
            </a:r>
            <a:endParaRPr lang="en-GB" dirty="0">
              <a:ea typeface="Verdana" pitchFamily="34" charset="0"/>
              <a:cs typeface="Verdana" pitchFamily="34" charset="0"/>
            </a:endParaRPr>
          </a:p>
          <a:p>
            <a:pPr marL="719138" indent="-358775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None/>
              <a:defRPr/>
            </a:pPr>
            <a:endParaRPr lang="en-GB" dirty="0">
              <a:ea typeface="Verdana" pitchFamily="34" charset="0"/>
              <a:cs typeface="Verdana" pitchFamily="34" charset="0"/>
            </a:endParaRPr>
          </a:p>
          <a:p>
            <a:pPr marL="360363" indent="-360363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defRPr/>
            </a:pPr>
            <a:r>
              <a:rPr lang="sr-Cyrl-RS" b="1" dirty="0" smtClean="0">
                <a:ea typeface="Verdana" pitchFamily="34" charset="0"/>
                <a:cs typeface="Verdana" pitchFamily="34" charset="0"/>
              </a:rPr>
              <a:t>Идиопатски</a:t>
            </a:r>
            <a:r>
              <a:rPr lang="en-GB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b="1" dirty="0" smtClean="0">
                <a:ea typeface="Verdana" pitchFamily="34" charset="0"/>
                <a:cs typeface="Verdana" pitchFamily="34" charset="0"/>
              </a:rPr>
              <a:t>ниски</a:t>
            </a:r>
            <a:r>
              <a:rPr lang="en-GB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b="1" dirty="0" smtClean="0">
                <a:ea typeface="Verdana" pitchFamily="34" charset="0"/>
                <a:cs typeface="Verdana" pitchFamily="34" charset="0"/>
              </a:rPr>
              <a:t>раст</a:t>
            </a:r>
            <a:endParaRPr lang="sr-Latn-CS" b="1" dirty="0">
              <a:ea typeface="Verdana" pitchFamily="34" charset="0"/>
              <a:cs typeface="Verdana" pitchFamily="34" charset="0"/>
            </a:endParaRPr>
          </a:p>
          <a:p>
            <a:pPr marL="0" indent="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None/>
              <a:defRPr/>
            </a:pPr>
            <a:endParaRPr lang="sr-Latn-CS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357188" indent="-357188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endParaRPr lang="en-US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13288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8640960" cy="4411662"/>
          </a:xfrm>
        </p:spPr>
        <p:txBody>
          <a:bodyPr/>
          <a:lstStyle/>
          <a:p>
            <a:r>
              <a:rPr lang="sr-Cyrl-RS" b="1" dirty="0" smtClean="0"/>
              <a:t>Породични фамилијарни ниски раст</a:t>
            </a:r>
          </a:p>
          <a:p>
            <a:pPr indent="100013"/>
            <a:r>
              <a:rPr lang="sr-Cyrl-RS" sz="2200" dirty="0" smtClean="0"/>
              <a:t>Карактеристика чланова појединих породица у којима је ТВ бар једног родитеља испод </a:t>
            </a:r>
            <a:r>
              <a:rPr lang="sr-Latn-RS" sz="2200" dirty="0" smtClean="0"/>
              <a:t>p3</a:t>
            </a:r>
          </a:p>
          <a:p>
            <a:pPr indent="100013"/>
            <a:r>
              <a:rPr lang="sr-Cyrl-RS" sz="2200" dirty="0" smtClean="0"/>
              <a:t>Ограничен</a:t>
            </a:r>
            <a:r>
              <a:rPr lang="sr-Latn-RS" sz="2200" dirty="0" smtClean="0"/>
              <a:t> </a:t>
            </a:r>
            <a:r>
              <a:rPr lang="sr-Cyrl-RS" sz="2200" dirty="0" smtClean="0"/>
              <a:t>потенцијал</a:t>
            </a:r>
            <a:r>
              <a:rPr lang="sr-Latn-RS" sz="2200" dirty="0" smtClean="0"/>
              <a:t> </a:t>
            </a:r>
            <a:r>
              <a:rPr lang="sr-Cyrl-RS" sz="2200" dirty="0" smtClean="0"/>
              <a:t>раста</a:t>
            </a:r>
            <a:r>
              <a:rPr lang="sr-Latn-RS" sz="2200" dirty="0" smtClean="0"/>
              <a:t> </a:t>
            </a:r>
            <a:r>
              <a:rPr lang="sr-Cyrl-RS" sz="2200" dirty="0" smtClean="0"/>
              <a:t>у</a:t>
            </a:r>
            <a:r>
              <a:rPr lang="sr-Latn-RS" sz="2200" dirty="0" smtClean="0"/>
              <a:t> </a:t>
            </a:r>
            <a:r>
              <a:rPr lang="sr-Cyrl-RS" sz="2200" dirty="0" smtClean="0"/>
              <a:t>висину</a:t>
            </a:r>
          </a:p>
          <a:p>
            <a:pPr indent="100013"/>
            <a:r>
              <a:rPr lang="sr-Cyrl-RS" sz="2200" dirty="0" smtClean="0"/>
              <a:t>Порођајна телесна дужина- нормална</a:t>
            </a:r>
          </a:p>
          <a:p>
            <a:pPr indent="100013"/>
            <a:r>
              <a:rPr lang="sr-Cyrl-RS" sz="2200" dirty="0" smtClean="0"/>
              <a:t>У одојачком периоду, од 6. месеца до 18 месеца-застој у расту</a:t>
            </a:r>
          </a:p>
          <a:p>
            <a:pPr indent="100013"/>
            <a:r>
              <a:rPr lang="sr-Cyrl-RS" sz="2200" dirty="0" smtClean="0"/>
              <a:t>У узрасту од 3 године ТВ прати или је нешто испод </a:t>
            </a:r>
            <a:r>
              <a:rPr lang="sr-Latn-RS" sz="2200" dirty="0" smtClean="0"/>
              <a:t>p3</a:t>
            </a:r>
          </a:p>
          <a:p>
            <a:pPr indent="100013"/>
            <a:r>
              <a:rPr lang="sr-Cyrl-RS" sz="2200" dirty="0" smtClean="0"/>
              <a:t>Уобичајено</a:t>
            </a:r>
            <a:r>
              <a:rPr lang="sr-Latn-RS" sz="2200" dirty="0" smtClean="0"/>
              <a:t> </a:t>
            </a:r>
            <a:r>
              <a:rPr lang="sr-Cyrl-RS" sz="2200" dirty="0" smtClean="0"/>
              <a:t>време</a:t>
            </a:r>
            <a:r>
              <a:rPr lang="sr-Latn-RS" sz="2200" dirty="0" smtClean="0"/>
              <a:t> </a:t>
            </a:r>
            <a:r>
              <a:rPr lang="sr-Cyrl-RS" sz="2200" dirty="0" smtClean="0"/>
              <a:t>почетка</a:t>
            </a:r>
            <a:r>
              <a:rPr lang="sr-Latn-RS" sz="2200" dirty="0" smtClean="0"/>
              <a:t> </a:t>
            </a:r>
            <a:r>
              <a:rPr lang="sr-Cyrl-RS" sz="2200" dirty="0" smtClean="0"/>
              <a:t>пубертета</a:t>
            </a:r>
            <a:endParaRPr lang="sr-Latn-RS" sz="2200" dirty="0" smtClean="0"/>
          </a:p>
          <a:p>
            <a:pPr indent="100013"/>
            <a:r>
              <a:rPr lang="sr-Cyrl-RS" sz="2200" dirty="0" smtClean="0"/>
              <a:t>Коштано сазревање- у складу са узрастом или касни мање од 2 године</a:t>
            </a:r>
            <a:endParaRPr lang="sr-Latn-RS" sz="2200" dirty="0" smtClean="0"/>
          </a:p>
          <a:p>
            <a:pPr indent="100013"/>
            <a:endParaRPr lang="en-GB" sz="22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696200" cy="4603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Физиолошки</a:t>
            </a:r>
            <a:r>
              <a:rPr lang="sr-Cyrl-RS" sz="32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низак раст</a:t>
            </a:r>
            <a:endParaRPr lang="en-US" sz="3200" b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advTm="7041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8507288" cy="4411662"/>
          </a:xfrm>
        </p:spPr>
        <p:txBody>
          <a:bodyPr/>
          <a:lstStyle/>
          <a:p>
            <a:r>
              <a:rPr lang="sr-Cyrl-RS" b="1" dirty="0" smtClean="0">
                <a:ea typeface="Verdana" pitchFamily="34" charset="0"/>
                <a:cs typeface="Verdana" pitchFamily="34" charset="0"/>
              </a:rPr>
              <a:t>Породично</a:t>
            </a:r>
            <a:r>
              <a:rPr lang="sr-Latn-CS" b="1" dirty="0" smtClean="0">
                <a:ea typeface="Verdana" pitchFamily="34" charset="0"/>
                <a:cs typeface="Verdana" pitchFamily="34" charset="0"/>
              </a:rPr>
              <a:t> - </a:t>
            </a:r>
            <a:r>
              <a:rPr lang="sr-Cyrl-RS" b="1" dirty="0" smtClean="0">
                <a:ea typeface="Verdana" pitchFamily="34" charset="0"/>
                <a:cs typeface="Verdana" pitchFamily="34" charset="0"/>
              </a:rPr>
              <a:t>конституционално</a:t>
            </a:r>
            <a:r>
              <a:rPr lang="sr-Latn-CS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b="1" dirty="0" smtClean="0">
                <a:ea typeface="Verdana" pitchFamily="34" charset="0"/>
                <a:cs typeface="Verdana" pitchFamily="34" charset="0"/>
              </a:rPr>
              <a:t>успорени</a:t>
            </a:r>
            <a:r>
              <a:rPr lang="sr-Latn-CS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b="1" dirty="0" smtClean="0">
                <a:ea typeface="Verdana" pitchFamily="34" charset="0"/>
                <a:cs typeface="Verdana" pitchFamily="34" charset="0"/>
              </a:rPr>
              <a:t>раст и развој</a:t>
            </a:r>
            <a:endParaRPr lang="sr-Latn-RS" b="1" dirty="0" smtClean="0">
              <a:ea typeface="Verdana" pitchFamily="34" charset="0"/>
              <a:cs typeface="Verdana" pitchFamily="34" charset="0"/>
            </a:endParaRPr>
          </a:p>
          <a:p>
            <a:pPr indent="187325"/>
            <a:r>
              <a:rPr lang="sr-Cyrl-RS" sz="2200" dirty="0" smtClean="0">
                <a:ea typeface="Verdana" pitchFamily="34" charset="0"/>
                <a:cs typeface="Verdana" pitchFamily="34" charset="0"/>
              </a:rPr>
              <a:t>Најчешће</a:t>
            </a:r>
            <a:r>
              <a:rPr lang="sr-Latn-RS" sz="22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ea typeface="Verdana" pitchFamily="34" charset="0"/>
                <a:cs typeface="Verdana" pitchFamily="34" charset="0"/>
              </a:rPr>
              <a:t>код дечака </a:t>
            </a:r>
          </a:p>
          <a:p>
            <a:pPr indent="187325"/>
            <a:r>
              <a:rPr lang="sr-Cyrl-RS" sz="2200" dirty="0" smtClean="0">
                <a:ea typeface="Verdana" pitchFamily="34" charset="0"/>
                <a:cs typeface="Verdana" pitchFamily="34" charset="0"/>
              </a:rPr>
              <a:t>Удружен са честим емоционалном проблемима, агресивношћу</a:t>
            </a:r>
          </a:p>
          <a:p>
            <a:pPr indent="187325"/>
            <a:r>
              <a:rPr lang="sr-Cyrl-RS" sz="2200" dirty="0" smtClean="0">
                <a:ea typeface="Verdana" pitchFamily="34" charset="0"/>
                <a:cs typeface="Verdana" pitchFamily="34" charset="0"/>
              </a:rPr>
              <a:t>Породична анамнеза: отац има често успорено растење и каснији пубертет, родитељи нормалне висине</a:t>
            </a:r>
          </a:p>
          <a:p>
            <a:pPr indent="187325"/>
            <a:r>
              <a:rPr lang="sr-Cyrl-RS" sz="2200" dirty="0" smtClean="0">
                <a:ea typeface="Verdana" pitchFamily="34" charset="0"/>
                <a:cs typeface="Verdana" pitchFamily="34" charset="0"/>
              </a:rPr>
              <a:t>Застој у расту се уочава после треће године</a:t>
            </a:r>
          </a:p>
          <a:p>
            <a:pPr indent="187325"/>
            <a:r>
              <a:rPr lang="sr-Cyrl-RS" sz="2200" dirty="0" smtClean="0">
                <a:ea typeface="Verdana" pitchFamily="34" charset="0"/>
                <a:cs typeface="Verdana" pitchFamily="34" charset="0"/>
              </a:rPr>
              <a:t>Такође присутан закаснели пубертетски развој</a:t>
            </a:r>
          </a:p>
          <a:p>
            <a:pPr indent="187325"/>
            <a:r>
              <a:rPr lang="sr-Cyrl-RS" sz="2200" dirty="0" smtClean="0">
                <a:ea typeface="Verdana" pitchFamily="34" charset="0"/>
                <a:cs typeface="Verdana" pitchFamily="34" charset="0"/>
              </a:rPr>
              <a:t>Успорено скелетно сазревање, продужава се период пубертетског раста, али адултна телесна висина мања од очекиване</a:t>
            </a:r>
          </a:p>
          <a:p>
            <a:pPr indent="187325"/>
            <a:r>
              <a:rPr lang="sr-Cyrl-RS" sz="2200" dirty="0" smtClean="0">
                <a:ea typeface="Verdana" pitchFamily="34" charset="0"/>
                <a:cs typeface="Verdana" pitchFamily="34" charset="0"/>
              </a:rPr>
              <a:t>Не откривају се ендокринолошки поремећаји</a:t>
            </a:r>
          </a:p>
          <a:p>
            <a:endParaRPr lang="sr-Latn-CS" sz="2200" dirty="0" smtClean="0">
              <a:ea typeface="Verdana" pitchFamily="34" charset="0"/>
              <a:cs typeface="Verdana" pitchFamily="34" charset="0"/>
            </a:endParaRPr>
          </a:p>
          <a:p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696200" cy="4603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Физиолошки</a:t>
            </a:r>
            <a:r>
              <a:rPr lang="sr-Cyrl-RS" sz="32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низак раст</a:t>
            </a:r>
            <a:endParaRPr lang="en-US" sz="3200" b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advTm="5705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848600" cy="597033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r-Cyrl-RS" sz="3200" b="1" dirty="0" smtClean="0">
                <a:latin typeface="+mn-lt"/>
              </a:rPr>
              <a:t>Патолошки</a:t>
            </a:r>
            <a:r>
              <a:rPr lang="sl-SI" sz="3200" b="1" dirty="0" smtClean="0">
                <a:latin typeface="+mn-lt"/>
              </a:rPr>
              <a:t> </a:t>
            </a:r>
            <a:r>
              <a:rPr lang="sr-Cyrl-RS" sz="3200" b="1" dirty="0" smtClean="0">
                <a:latin typeface="+mn-lt"/>
              </a:rPr>
              <a:t>узроци</a:t>
            </a:r>
            <a:r>
              <a:rPr lang="sl-SI" sz="3200" b="1" dirty="0" smtClean="0">
                <a:latin typeface="+mn-lt"/>
              </a:rPr>
              <a:t> </a:t>
            </a:r>
            <a:r>
              <a:rPr lang="sr-Cyrl-RS" sz="3200" b="1" dirty="0" smtClean="0">
                <a:latin typeface="+mn-lt"/>
              </a:rPr>
              <a:t>ниског</a:t>
            </a:r>
            <a:r>
              <a:rPr lang="sl-SI" sz="3200" b="1" dirty="0" smtClean="0">
                <a:latin typeface="+mn-lt"/>
              </a:rPr>
              <a:t> </a:t>
            </a:r>
            <a:r>
              <a:rPr lang="sr-Cyrl-RS" sz="3200" b="1" dirty="0" smtClean="0">
                <a:latin typeface="+mn-lt"/>
              </a:rPr>
              <a:t>раста</a:t>
            </a:r>
            <a:r>
              <a:rPr lang="sl-SI" sz="3200" b="1" dirty="0" smtClean="0">
                <a:latin typeface="+mn-lt"/>
              </a:rPr>
              <a:t> </a:t>
            </a:r>
            <a:r>
              <a:rPr lang="sr-Cyrl-RS" sz="3200" b="1" dirty="0" smtClean="0">
                <a:latin typeface="+mn-lt"/>
              </a:rPr>
              <a:t>у</a:t>
            </a:r>
            <a:r>
              <a:rPr lang="sl-SI" sz="3200" b="1" dirty="0" smtClean="0">
                <a:latin typeface="+mn-lt"/>
              </a:rPr>
              <a:t> </a:t>
            </a:r>
            <a:r>
              <a:rPr lang="sr-Cyrl-RS" sz="3200" b="1" dirty="0" smtClean="0">
                <a:latin typeface="+mn-lt"/>
              </a:rPr>
              <a:t>детињству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546375"/>
            <a:ext cx="8229599" cy="5006825"/>
          </a:xfrm>
          <a:solidFill>
            <a:schemeClr val="bg1"/>
          </a:solidFill>
        </p:spPr>
        <p:txBody>
          <a:bodyPr rtlCol="0">
            <a:normAutofit fontScale="85000" lnSpcReduction="10000"/>
          </a:bodyPr>
          <a:lstStyle/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Хипопитуитаризам</a:t>
            </a:r>
            <a:r>
              <a:rPr lang="sl-SI" sz="3000" dirty="0" smtClean="0"/>
              <a:t> </a:t>
            </a:r>
            <a:r>
              <a:rPr lang="en-US" sz="3000" dirty="0" smtClean="0"/>
              <a:t>(</a:t>
            </a:r>
            <a:r>
              <a:rPr lang="sr-Cyrl-RS" sz="3000" dirty="0" smtClean="0"/>
              <a:t>НХР</a:t>
            </a:r>
            <a:r>
              <a:rPr lang="en-US" sz="3000" dirty="0" smtClean="0"/>
              <a:t>)</a:t>
            </a:r>
            <a:r>
              <a:rPr lang="sl-SI" sz="3000" dirty="0"/>
              <a:t>			</a:t>
            </a:r>
            <a:endParaRPr lang="sl-SI" sz="3000" b="1" dirty="0"/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Хромозомски</a:t>
            </a:r>
            <a:r>
              <a:rPr lang="sl-SI" sz="3000" dirty="0" smtClean="0"/>
              <a:t> </a:t>
            </a:r>
            <a:r>
              <a:rPr lang="sr-Cyrl-RS" sz="3000" dirty="0" smtClean="0"/>
              <a:t>поремећаји</a:t>
            </a:r>
            <a:r>
              <a:rPr lang="sl-SI" sz="3000" dirty="0" smtClean="0"/>
              <a:t> </a:t>
            </a:r>
            <a:r>
              <a:rPr lang="sl-SI" sz="3000" dirty="0"/>
              <a:t>(Turnerov </a:t>
            </a:r>
            <a:r>
              <a:rPr lang="sr-Cyrl-RS" sz="3000" dirty="0" smtClean="0"/>
              <a:t>синдром</a:t>
            </a:r>
            <a:r>
              <a:rPr lang="sl-SI" sz="3000" dirty="0" smtClean="0"/>
              <a:t>)</a:t>
            </a:r>
            <a:r>
              <a:rPr lang="sl-SI" sz="3000" dirty="0"/>
              <a:t>	</a:t>
            </a:r>
            <a:endParaRPr lang="sl-SI" sz="3000" b="1" dirty="0"/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Хипотироидизам</a:t>
            </a:r>
            <a:r>
              <a:rPr lang="sl-SI" sz="3000" dirty="0"/>
              <a:t>				  	</a:t>
            </a:r>
            <a:endParaRPr lang="sl-SI" sz="3000" b="1" dirty="0"/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Целијакија</a:t>
            </a:r>
            <a:r>
              <a:rPr lang="sl-SI" sz="3000" dirty="0"/>
              <a:t>				</a:t>
            </a:r>
            <a:endParaRPr lang="sl-SI" sz="3000" b="1" dirty="0"/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Интраутерусни</a:t>
            </a:r>
            <a:r>
              <a:rPr lang="sl-SI" sz="3000" dirty="0" smtClean="0"/>
              <a:t> </a:t>
            </a:r>
            <a:r>
              <a:rPr lang="sr-Cyrl-RS" sz="3000" dirty="0" smtClean="0"/>
              <a:t>застој</a:t>
            </a:r>
            <a:r>
              <a:rPr lang="sl-SI" sz="3000" dirty="0" smtClean="0"/>
              <a:t> </a:t>
            </a:r>
            <a:r>
              <a:rPr lang="sr-Cyrl-RS" sz="3000" dirty="0" smtClean="0"/>
              <a:t>у</a:t>
            </a:r>
            <a:r>
              <a:rPr lang="sl-SI" sz="3000" dirty="0" smtClean="0"/>
              <a:t> </a:t>
            </a:r>
            <a:r>
              <a:rPr lang="sr-Cyrl-RS" sz="3000" dirty="0" smtClean="0"/>
              <a:t>растењу</a:t>
            </a:r>
            <a:r>
              <a:rPr lang="sl-SI" sz="3000" dirty="0"/>
              <a:t>			</a:t>
            </a:r>
            <a:endParaRPr lang="sl-SI" sz="3000" b="1" dirty="0"/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Коштане</a:t>
            </a:r>
            <a:r>
              <a:rPr lang="en-GB" sz="3000" dirty="0" smtClean="0"/>
              <a:t> </a:t>
            </a:r>
            <a:r>
              <a:rPr lang="sr-Cyrl-RS" sz="3000" dirty="0" smtClean="0"/>
              <a:t>дисплазије</a:t>
            </a:r>
            <a:r>
              <a:rPr lang="en-GB" sz="3000" dirty="0" smtClean="0"/>
              <a:t>, </a:t>
            </a:r>
            <a:r>
              <a:rPr lang="sr-Cyrl-RS" sz="3000" dirty="0" smtClean="0"/>
              <a:t>рахитис</a:t>
            </a:r>
            <a:r>
              <a:rPr lang="sl-SI" sz="3000" dirty="0"/>
              <a:t>				</a:t>
            </a:r>
            <a:endParaRPr lang="sl-SI" sz="3000" b="1" dirty="0"/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Хронична</a:t>
            </a:r>
            <a:r>
              <a:rPr lang="en-US" sz="3000" dirty="0" smtClean="0"/>
              <a:t> </a:t>
            </a:r>
            <a:r>
              <a:rPr lang="sr-Cyrl-RS" sz="3000" dirty="0" smtClean="0"/>
              <a:t>бубрежна</a:t>
            </a:r>
            <a:r>
              <a:rPr lang="en-US" sz="3000" dirty="0" smtClean="0"/>
              <a:t> </a:t>
            </a:r>
            <a:r>
              <a:rPr lang="sr-Cyrl-RS" sz="3000" dirty="0" smtClean="0"/>
              <a:t>болест</a:t>
            </a:r>
            <a:r>
              <a:rPr lang="sl-SI" sz="3000" dirty="0"/>
              <a:t>		</a:t>
            </a:r>
            <a:endParaRPr lang="sl-SI" sz="3000" b="1" dirty="0"/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Генетски</a:t>
            </a:r>
            <a:r>
              <a:rPr lang="sl-SI" sz="3000" dirty="0" smtClean="0"/>
              <a:t> </a:t>
            </a:r>
            <a:r>
              <a:rPr lang="sr-Cyrl-RS" sz="3000" dirty="0" smtClean="0"/>
              <a:t>синдроми</a:t>
            </a:r>
            <a:r>
              <a:rPr lang="sl-SI" sz="3000" dirty="0" smtClean="0"/>
              <a:t> </a:t>
            </a:r>
            <a:r>
              <a:rPr lang="sl-SI" sz="3000" dirty="0"/>
              <a:t>(</a:t>
            </a:r>
            <a:r>
              <a:rPr lang="sr-Latn-CS" sz="3000" dirty="0"/>
              <a:t>Prader-Willijev, Noonanov,  </a:t>
            </a:r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None/>
              <a:defRPr/>
            </a:pPr>
            <a:r>
              <a:rPr lang="sr-Latn-CS" sz="3000" dirty="0"/>
              <a:t>                                      </a:t>
            </a:r>
            <a:r>
              <a:rPr lang="sr-Latn-CS" sz="1700" dirty="0"/>
              <a:t> </a:t>
            </a:r>
            <a:r>
              <a:rPr lang="sr-Latn-CS" sz="3000" dirty="0"/>
              <a:t>Silver-Russelov </a:t>
            </a:r>
            <a:r>
              <a:rPr lang="sr-Cyrl-RS" sz="3000" dirty="0" smtClean="0"/>
              <a:t>и</a:t>
            </a:r>
            <a:r>
              <a:rPr lang="sr-Latn-CS" sz="3000" dirty="0" smtClean="0"/>
              <a:t> </a:t>
            </a:r>
            <a:r>
              <a:rPr lang="sr-Cyrl-RS" sz="3000" dirty="0" smtClean="0"/>
              <a:t>други</a:t>
            </a:r>
            <a:r>
              <a:rPr lang="sr-Latn-CS" sz="3000" dirty="0" smtClean="0"/>
              <a:t>) </a:t>
            </a:r>
            <a:r>
              <a:rPr lang="sl-SI" sz="3000" dirty="0"/>
              <a:t>	</a:t>
            </a:r>
            <a:endParaRPr lang="sl-SI" sz="3000" b="1" dirty="0"/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Хронично</a:t>
            </a:r>
            <a:r>
              <a:rPr lang="sr-Latn-RS" sz="3000" dirty="0" smtClean="0"/>
              <a:t> </a:t>
            </a:r>
            <a:r>
              <a:rPr lang="sr-Cyrl-RS" sz="3000" dirty="0" smtClean="0"/>
              <a:t>гладовање</a:t>
            </a:r>
            <a:endParaRPr lang="sr-Latn-RS" sz="3000" dirty="0"/>
          </a:p>
          <a:p>
            <a:pPr marL="0" indent="-29527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sr-Cyrl-RS" sz="3000" dirty="0" smtClean="0"/>
              <a:t>Психосоцијални</a:t>
            </a:r>
            <a:r>
              <a:rPr lang="sr-Latn-RS" sz="3000" dirty="0" smtClean="0"/>
              <a:t> </a:t>
            </a:r>
            <a:r>
              <a:rPr lang="sr-Cyrl-RS" sz="3000" dirty="0" smtClean="0"/>
              <a:t>мали</a:t>
            </a:r>
            <a:r>
              <a:rPr lang="sr-Latn-RS" sz="3000" dirty="0" smtClean="0"/>
              <a:t> </a:t>
            </a:r>
            <a:r>
              <a:rPr lang="sr-Cyrl-RS" sz="3000" dirty="0" smtClean="0"/>
              <a:t>раст</a:t>
            </a:r>
            <a:endParaRPr lang="en-US" sz="3000" dirty="0"/>
          </a:p>
          <a:p>
            <a:pPr marL="295275" indent="-295275" fontAlgn="auto">
              <a:lnSpc>
                <a:spcPct val="80000"/>
              </a:lnSpc>
              <a:spcBef>
                <a:spcPct val="65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60000"/>
              <a:buFontTx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 Box 8">
            <a:extLst>
              <a:ext uri="{FF2B5EF4-FFF2-40B4-BE49-F238E27FC236}">
                <a16:creationId xmlns:a16="http://schemas.microsoft.com/office/drawing/2014/main" xmlns="" id="{5F42DE67-7FD8-42A9-9F7B-A38413E0F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400800"/>
            <a:ext cx="8229599" cy="276999"/>
          </a:xfrm>
          <a:prstGeom prst="rect">
            <a:avLst/>
          </a:prstGeom>
          <a:solidFill>
            <a:schemeClr val="bg1">
              <a:alpha val="56862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008400"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 sz="1200" b="1" dirty="0">
              <a:latin typeface="+mn-lt"/>
            </a:endParaRPr>
          </a:p>
        </p:txBody>
      </p:sp>
    </p:spTree>
  </p:cSld>
  <p:clrMapOvr>
    <a:masterClrMapping/>
  </p:clrMapOvr>
  <p:transition advTm="4499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Етиологија недостатка хормона раста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1772817"/>
          <a:ext cx="8352928" cy="3156489"/>
        </p:xfrm>
        <a:graphic>
          <a:graphicData uri="http://schemas.openxmlformats.org/drawingml/2006/table">
            <a:tbl>
              <a:tblPr/>
              <a:tblGrid>
                <a:gridCol w="6348224"/>
                <a:gridCol w="2004704"/>
              </a:tblGrid>
              <a:tr h="2361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2000" b="1" dirty="0" smtClean="0">
                          <a:latin typeface="Candara" pitchFamily="34" charset="0"/>
                          <a:ea typeface="Times New Roman"/>
                          <a:cs typeface="Times New Roman"/>
                        </a:rPr>
                        <a:t>Узрок</a:t>
                      </a:r>
                      <a:endParaRPr lang="en-GB" sz="2000" dirty="0">
                        <a:latin typeface="Candar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Учесталост</a:t>
                      </a:r>
                      <a:endParaRPr lang="en-GB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38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Идиопатски</a:t>
                      </a:r>
                      <a:r>
                        <a:rPr lang="en-GB" sz="24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недостатак хормона раста</a:t>
                      </a:r>
                      <a:endParaRPr lang="en-GB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en-GB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134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НХР</a:t>
                      </a:r>
                      <a:r>
                        <a:rPr lang="en-GB" sz="24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познатог</a:t>
                      </a:r>
                      <a:r>
                        <a:rPr lang="en-GB" sz="24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порекла</a:t>
                      </a:r>
                      <a:r>
                        <a:rPr lang="sr-Latn-RS" sz="2400" dirty="0" smtClean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GB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2069">
                <a:tc>
                  <a:txBody>
                    <a:bodyPr/>
                    <a:lstStyle/>
                    <a:p>
                      <a:pPr indent="3111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Урођени</a:t>
                      </a:r>
                      <a:r>
                        <a:rPr lang="pl-PL" sz="24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pl-PL" sz="2400" dirty="0">
                          <a:latin typeface="+mn-lt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генетски</a:t>
                      </a:r>
                      <a:r>
                        <a:rPr lang="pl-PL" sz="24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pl-PL" sz="24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конгенитални</a:t>
                      </a:r>
                      <a:r>
                        <a:rPr lang="pl-PL" sz="24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узроци</a:t>
                      </a:r>
                      <a:endParaRPr lang="en-GB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Times New Roman"/>
                          <a:ea typeface="Times New Roman"/>
                          <a:cs typeface="Times New Roman"/>
                        </a:rPr>
                        <a:t>15%</a:t>
                      </a:r>
                      <a:endParaRPr lang="en-GB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9940">
                <a:tc>
                  <a:txBody>
                    <a:bodyPr/>
                    <a:lstStyle/>
                    <a:p>
                      <a:pPr indent="3111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Стечени</a:t>
                      </a:r>
                      <a:r>
                        <a:rPr lang="en-GB" sz="24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2400" dirty="0" smtClean="0">
                          <a:latin typeface="+mn-lt"/>
                          <a:ea typeface="Times New Roman"/>
                          <a:cs typeface="Times New Roman"/>
                        </a:rPr>
                        <a:t>узроци</a:t>
                      </a:r>
                      <a:endParaRPr lang="en-GB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Times New Roman"/>
                          <a:ea typeface="Times New Roman"/>
                          <a:cs typeface="Times New Roman"/>
                        </a:rPr>
                        <a:t>25%</a:t>
                      </a:r>
                      <a:endParaRPr lang="en-GB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2633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89477" y="692696"/>
            <a:ext cx="8654523" cy="53721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КЛИНИЧКА</a:t>
            </a:r>
            <a:r>
              <a:rPr lang="en-GB" sz="32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СЛИКА</a:t>
            </a:r>
            <a:r>
              <a:rPr lang="sr-Latn-RS" sz="32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+mn-lt"/>
                <a:ea typeface="Verdana" pitchFamily="34" charset="0"/>
                <a:cs typeface="Verdana" pitchFamily="34" charset="0"/>
              </a:rPr>
              <a:t>НХР</a:t>
            </a:r>
            <a:endParaRPr lang="sr-Latn-CS" sz="32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1519" y="1556792"/>
            <a:ext cx="8892481" cy="4545105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</a:pPr>
            <a:r>
              <a:rPr lang="en-US" sz="9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Низак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раст</a:t>
            </a:r>
            <a:endParaRPr lang="sr-Latn-CS" sz="9600" dirty="0"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</a:pPr>
            <a:r>
              <a:rPr lang="en-US" sz="9600" dirty="0">
                <a:ea typeface="Verdana" pitchFamily="34" charset="0"/>
                <a:cs typeface="Verdana" pitchFamily="34" charset="0"/>
              </a:rPr>
              <a:t> 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Заостало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коштано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сазревање</a:t>
            </a:r>
            <a:endParaRPr lang="en-US" sz="9600" dirty="0"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</a:pPr>
            <a:r>
              <a:rPr lang="en-US" sz="9600" dirty="0">
                <a:ea typeface="Verdana" pitchFamily="34" charset="0"/>
                <a:cs typeface="Verdana" pitchFamily="34" charset="0"/>
              </a:rPr>
              <a:t> 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Нистагмус</a:t>
            </a:r>
            <a:r>
              <a:rPr lang="en-US" sz="9600" dirty="0" smtClean="0">
                <a:ea typeface="Verdana" pitchFamily="34" charset="0"/>
                <a:cs typeface="Verdana" pitchFamily="34" charset="0"/>
              </a:rPr>
              <a:t> – SOD</a:t>
            </a:r>
            <a:endParaRPr lang="sr-Cyrl-RS" sz="9600" dirty="0" smtClean="0">
              <a:ea typeface="Verdana" pitchFamily="34" charset="0"/>
              <a:cs typeface="Verdana" pitchFamily="34" charset="0"/>
            </a:endParaRPr>
          </a:p>
          <a:p>
            <a:pPr marL="363538" indent="-363538">
              <a:lnSpc>
                <a:spcPct val="120000"/>
              </a:lnSpc>
              <a:spcBef>
                <a:spcPts val="600"/>
              </a:spcBef>
            </a:pP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Мале шаке и стопала</a:t>
            </a:r>
            <a:endParaRPr lang="nn-NO" sz="9600" dirty="0"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</a:pPr>
            <a:r>
              <a:rPr lang="sr-Latn-CS" sz="9600" dirty="0">
                <a:ea typeface="Verdana" pitchFamily="34" charset="0"/>
                <a:cs typeface="Verdana" pitchFamily="34" charset="0"/>
              </a:rPr>
              <a:t> 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Појасно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развијено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масно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ткиво</a:t>
            </a:r>
            <a:endParaRPr lang="sr-Latn-CS" sz="9600" dirty="0"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</a:pPr>
            <a:r>
              <a:rPr lang="sr-Latn-CS" sz="9600" dirty="0">
                <a:ea typeface="Verdana" pitchFamily="34" charset="0"/>
                <a:cs typeface="Verdana" pitchFamily="34" charset="0"/>
              </a:rPr>
              <a:t> </a:t>
            </a:r>
            <a:r>
              <a:rPr lang="en-GB" sz="9600" dirty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Псеудомакрокранија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незрео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изглед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лица</a:t>
            </a:r>
            <a:r>
              <a:rPr lang="sr-Latn-RS" sz="9600" dirty="0" smtClean="0">
                <a:ea typeface="Verdana" pitchFamily="34" charset="0"/>
                <a:cs typeface="Verdana" pitchFamily="34" charset="0"/>
              </a:rPr>
              <a:t> (“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изглед лутке”)</a:t>
            </a:r>
            <a:endParaRPr lang="en-US" sz="9600" dirty="0"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tabLst>
                <a:tab pos="269875" algn="l"/>
              </a:tabLst>
            </a:pPr>
            <a:r>
              <a:rPr lang="en-US" sz="9600" dirty="0">
                <a:ea typeface="Verdana" pitchFamily="34" charset="0"/>
                <a:cs typeface="Verdana" pitchFamily="34" charset="0"/>
              </a:rPr>
              <a:t> 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Успорено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ницање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млечних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и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сталних</a:t>
            </a:r>
            <a:r>
              <a:rPr lang="en-GB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зуба</a:t>
            </a:r>
            <a:endParaRPr lang="en-US" sz="9600" dirty="0"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</a:pPr>
            <a:r>
              <a:rPr lang="en-US" sz="9600" dirty="0">
                <a:ea typeface="Verdana" pitchFamily="34" charset="0"/>
                <a:cs typeface="Verdana" pitchFamily="34" charset="0"/>
              </a:rPr>
              <a:t> 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Аномалије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средње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линије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лица</a:t>
            </a:r>
            <a:r>
              <a:rPr lang="en-US" sz="9600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расцеп</a:t>
            </a:r>
            <a:r>
              <a:rPr lang="en-U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усне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/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непца</a:t>
            </a:r>
            <a:r>
              <a:rPr lang="en-US" sz="9600" dirty="0" smtClean="0">
                <a:ea typeface="Verdana" pitchFamily="34" charset="0"/>
                <a:cs typeface="Verdana" pitchFamily="34" charset="0"/>
              </a:rPr>
              <a:t>)</a:t>
            </a:r>
            <a:endParaRPr lang="sr-Latn-RS" sz="9600" dirty="0">
              <a:ea typeface="Verdana" pitchFamily="34" charset="0"/>
              <a:cs typeface="Verdana" pitchFamily="34" charset="0"/>
            </a:endParaRPr>
          </a:p>
          <a:p>
            <a:pPr marL="269875" indent="-269875">
              <a:lnSpc>
                <a:spcPct val="120000"/>
              </a:lnSpc>
              <a:spcBef>
                <a:spcPts val="600"/>
              </a:spcBef>
            </a:pP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Симптоми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и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знаци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у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новорођеначком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узрасту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тежак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порођај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микропенис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хипогликемија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и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продужена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9600" dirty="0" smtClean="0">
                <a:ea typeface="Verdana" pitchFamily="34" charset="0"/>
                <a:cs typeface="Verdana" pitchFamily="34" charset="0"/>
              </a:rPr>
              <a:t>жутица</a:t>
            </a:r>
            <a:r>
              <a:rPr lang="sr-Latn-CS" sz="9600" dirty="0" smtClean="0">
                <a:ea typeface="Verdana" pitchFamily="34" charset="0"/>
                <a:cs typeface="Verdana" pitchFamily="34" charset="0"/>
              </a:rPr>
              <a:t>)</a:t>
            </a:r>
            <a:endParaRPr lang="sr-Latn-CS" sz="9600" dirty="0"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US" sz="112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11200" dirty="0"/>
              <a:t> </a:t>
            </a:r>
            <a:endParaRPr lang="sr-Latn-CS" sz="112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sr-Latn-CS" sz="8600" dirty="0"/>
              <a:t>   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sr-Latn-CS" sz="28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   </a:t>
            </a:r>
            <a:r>
              <a:rPr lang="sr-Latn-CS" sz="2800" dirty="0"/>
              <a:t>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sr-Latn-CS" dirty="0"/>
          </a:p>
        </p:txBody>
      </p:sp>
    </p:spTree>
  </p:cSld>
  <p:clrMapOvr>
    <a:masterClrMapping/>
  </p:clrMapOvr>
  <p:transition advTm="5793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579417" cy="532866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БИОХЕМИЈСКИ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КРИТЕРИЈУМИ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ЗА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ДИЈАГНОЗУ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НХР</a:t>
            </a:r>
            <a:endParaRPr lang="en-US" sz="3000" b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674224" cy="3150096"/>
          </a:xfrm>
          <a:solidFill>
            <a:schemeClr val="bg1"/>
          </a:solidFill>
        </p:spPr>
        <p:txBody>
          <a:bodyPr rtlCol="0">
            <a:normAutofit fontScale="92500" lnSpcReduction="10000"/>
          </a:bodyPr>
          <a:lstStyle/>
          <a:p>
            <a:pPr marL="280988" indent="-2809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Секреција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ХР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>
                <a:ea typeface="Verdana" pitchFamily="34" charset="0"/>
                <a:cs typeface="Verdana" pitchFamily="34" charset="0"/>
              </a:rPr>
              <a:t>&lt;10 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ng/ml </a:t>
            </a:r>
            <a:r>
              <a:rPr lang="en-US" sz="2800" dirty="0">
                <a:ea typeface="Verdana" pitchFamily="34" charset="0"/>
                <a:cs typeface="Verdana" pitchFamily="34" charset="0"/>
              </a:rPr>
              <a:t>(20 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mIJ/l)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на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>
                <a:ea typeface="Verdana" pitchFamily="34" charset="0"/>
                <a:cs typeface="Verdana" pitchFamily="34" charset="0"/>
              </a:rPr>
              <a:t>2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различита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стимулациона</a:t>
            </a:r>
            <a:r>
              <a:rPr lang="sr-Latn-R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ea typeface="Verdana" pitchFamily="34" charset="0"/>
                <a:cs typeface="Verdana" pitchFamily="34" charset="0"/>
              </a:rPr>
              <a:t>теста</a:t>
            </a:r>
            <a:r>
              <a:rPr lang="sr-Latn-RS" sz="28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(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изолован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НХР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)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или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на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Latn-RS" sz="2800" dirty="0">
                <a:ea typeface="Verdana" pitchFamily="34" charset="0"/>
                <a:cs typeface="Verdana" pitchFamily="34" charset="0"/>
              </a:rPr>
              <a:t>1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тесту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 (MPHD,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генетски</a:t>
            </a:r>
            <a:r>
              <a:rPr lang="sl-SI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поремећај</a:t>
            </a:r>
            <a:r>
              <a:rPr lang="sl-SI" sz="28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зрачење</a:t>
            </a:r>
            <a:r>
              <a:rPr lang="sl-SI" sz="28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деф</a:t>
            </a:r>
            <a:r>
              <a:rPr lang="sl-SI" sz="2800" dirty="0" smtClean="0">
                <a:ea typeface="Verdana" pitchFamily="34" charset="0"/>
                <a:cs typeface="Verdana" pitchFamily="34" charset="0"/>
              </a:rPr>
              <a:t>.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промене</a:t>
            </a:r>
            <a:r>
              <a:rPr lang="sl-SI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у</a:t>
            </a:r>
            <a:r>
              <a:rPr lang="sl-SI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ЦНС</a:t>
            </a:r>
            <a:r>
              <a:rPr lang="sl-SI" sz="2800" dirty="0" smtClean="0">
                <a:ea typeface="Verdana" pitchFamily="34" charset="0"/>
                <a:cs typeface="Verdana" pitchFamily="34" charset="0"/>
              </a:rPr>
              <a:t>)            </a:t>
            </a:r>
            <a:endParaRPr lang="sl-SI" sz="2800" dirty="0">
              <a:ea typeface="Verdana" pitchFamily="34" charset="0"/>
              <a:cs typeface="Verdana" pitchFamily="34" charset="0"/>
            </a:endParaRPr>
          </a:p>
          <a:p>
            <a:pPr marL="280988" indent="-2809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Ниска</a:t>
            </a:r>
            <a:r>
              <a:rPr lang="sl-SI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концентрација</a:t>
            </a:r>
            <a:r>
              <a:rPr lang="sl-SI" sz="2800" dirty="0" smtClean="0">
                <a:ea typeface="Verdana" pitchFamily="34" charset="0"/>
                <a:cs typeface="Verdana" pitchFamily="34" charset="0"/>
              </a:rPr>
              <a:t> IGF-1 i IGFBP-3</a:t>
            </a:r>
            <a:r>
              <a:rPr lang="en-CA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у</a:t>
            </a:r>
            <a:r>
              <a:rPr lang="en-CA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серуму</a:t>
            </a:r>
            <a:r>
              <a:rPr lang="sr-Latn-R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Latn-CS" sz="2800" dirty="0">
                <a:ea typeface="Verdana" pitchFamily="34" charset="0"/>
                <a:cs typeface="Verdana" pitchFamily="34" charset="0"/>
              </a:rPr>
              <a:t>(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2SD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испод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просека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)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 </a:t>
            </a:r>
            <a:endParaRPr lang="sr-Cyrl-RS" sz="2800" dirty="0" smtClean="0">
              <a:ea typeface="Verdana" pitchFamily="34" charset="0"/>
              <a:cs typeface="Verdana" pitchFamily="34" charset="0"/>
            </a:endParaRPr>
          </a:p>
          <a:p>
            <a:pPr marL="280988" indent="-2809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Cyrl-RS" sz="2800" dirty="0" smtClean="0">
                <a:ea typeface="Verdana" pitchFamily="34" charset="0"/>
                <a:cs typeface="Verdana" pitchFamily="34" charset="0"/>
              </a:rPr>
              <a:t>Процена осталих хормона хипофизе</a:t>
            </a:r>
            <a:r>
              <a:rPr lang="sr-Latn-CS" sz="2800" dirty="0" smtClean="0">
                <a:ea typeface="Verdana" pitchFamily="34" charset="0"/>
                <a:cs typeface="Verdana" pitchFamily="34" charset="0"/>
              </a:rPr>
              <a:t> </a:t>
            </a:r>
            <a:endParaRPr lang="en-CA" sz="2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4221088"/>
            <a:ext cx="2088232" cy="1938992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  </a:t>
            </a:r>
            <a:r>
              <a:rPr lang="sr-Latn-RS" sz="2000" dirty="0">
                <a:latin typeface="+mn-lt"/>
              </a:rPr>
              <a:t>   </a:t>
            </a:r>
            <a:r>
              <a:rPr lang="sr-Cyrl-RS" sz="2000" u="sng" dirty="0" smtClean="0">
                <a:latin typeface="+mn-lt"/>
              </a:rPr>
              <a:t>Тестови</a:t>
            </a:r>
            <a:endParaRPr lang="sr-Latn-CS" sz="2000" u="sng" dirty="0">
              <a:latin typeface="+mn-lt"/>
            </a:endParaRPr>
          </a:p>
          <a:p>
            <a:r>
              <a:rPr lang="sr-Latn-CS" sz="2000" dirty="0">
                <a:latin typeface="+mn-lt"/>
              </a:rPr>
              <a:t> </a:t>
            </a:r>
            <a:r>
              <a:rPr lang="sr-Cyrl-RS" sz="2000" dirty="0" smtClean="0">
                <a:latin typeface="+mn-lt"/>
              </a:rPr>
              <a:t>ИТТ</a:t>
            </a:r>
            <a:endParaRPr lang="en-US" sz="2000" dirty="0">
              <a:latin typeface="+mn-lt"/>
            </a:endParaRPr>
          </a:p>
          <a:p>
            <a:r>
              <a:rPr lang="sr-Cyrl-RS" sz="2000" dirty="0" smtClean="0">
                <a:latin typeface="+mn-lt"/>
              </a:rPr>
              <a:t>Клонидински</a:t>
            </a:r>
            <a:endParaRPr lang="sr-Latn-CS" sz="2000" dirty="0">
              <a:latin typeface="+mn-lt"/>
            </a:endParaRPr>
          </a:p>
          <a:p>
            <a:r>
              <a:rPr lang="sr-Cyrl-RS" sz="2000" dirty="0" smtClean="0">
                <a:latin typeface="+mn-lt"/>
              </a:rPr>
              <a:t>Глукагонски</a:t>
            </a:r>
            <a:endParaRPr lang="sl-SI" sz="2000" dirty="0">
              <a:latin typeface="+mn-lt"/>
            </a:endParaRPr>
          </a:p>
          <a:p>
            <a:r>
              <a:rPr lang="sl-SI" sz="2000" dirty="0">
                <a:latin typeface="+mn-lt"/>
              </a:rPr>
              <a:t> </a:t>
            </a:r>
            <a:r>
              <a:rPr lang="sr-Cyrl-RS" sz="2000" dirty="0" smtClean="0">
                <a:latin typeface="+mn-lt"/>
              </a:rPr>
              <a:t>Л</a:t>
            </a:r>
            <a:r>
              <a:rPr lang="sl-SI" sz="2000" dirty="0" smtClean="0">
                <a:latin typeface="+mn-lt"/>
              </a:rPr>
              <a:t>-</a:t>
            </a:r>
            <a:r>
              <a:rPr lang="sr-Cyrl-RS" sz="2000" dirty="0" smtClean="0">
                <a:latin typeface="+mn-lt"/>
              </a:rPr>
              <a:t>допа</a:t>
            </a:r>
            <a:endParaRPr lang="sl-SI" sz="2000" u="sng" dirty="0">
              <a:latin typeface="+mn-lt"/>
            </a:endParaRPr>
          </a:p>
          <a:p>
            <a:r>
              <a:rPr lang="sr-Cyrl-RS" sz="2000" dirty="0" smtClean="0">
                <a:latin typeface="+mn-lt"/>
              </a:rPr>
              <a:t>Аргинински</a:t>
            </a:r>
            <a:r>
              <a:rPr lang="sr-Latn-CS" sz="2000" dirty="0" smtClean="0">
                <a:latin typeface="+mn-lt"/>
              </a:rPr>
              <a:t> </a:t>
            </a:r>
            <a:endParaRPr lang="en-US" sz="2000" u="sng" dirty="0">
              <a:latin typeface="+mn-lt"/>
            </a:endParaRPr>
          </a:p>
        </p:txBody>
      </p:sp>
    </p:spTree>
  </p:cSld>
  <p:clrMapOvr>
    <a:masterClrMapping/>
  </p:clrMapOvr>
  <p:transition advTm="11846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РАДИОЛОШКА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ИСПИТИВАЊА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КОД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ДЕЦЕ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СА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+mn-lt"/>
                <a:ea typeface="Verdana" pitchFamily="34" charset="0"/>
                <a:cs typeface="Verdana" pitchFamily="34" charset="0"/>
              </a:rPr>
              <a:t>НХР</a:t>
            </a:r>
            <a:r>
              <a:rPr lang="sl-SI" sz="3000" b="1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endParaRPr lang="en-GB" sz="30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659688" cy="3989039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  <a:defRPr/>
            </a:pP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Коштана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зрелост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l-SI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радиографија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леве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шаке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методом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l-SI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			     </a:t>
            </a:r>
            <a:r>
              <a:rPr lang="en-GB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</a:t>
            </a:r>
            <a:r>
              <a:rPr lang="sl-SI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Greulicha &amp; Pylea ili TW2</a:t>
            </a:r>
          </a:p>
          <a:p>
            <a:pPr>
              <a:spcBef>
                <a:spcPts val="1000"/>
              </a:spcBef>
              <a:defRPr/>
            </a:pP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Радиографија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лобање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l-SI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краниофарингеом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хистиоцитоза</a:t>
            </a:r>
            <a:endParaRPr lang="sl-SI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000"/>
              </a:spcBef>
              <a:defRPr/>
            </a:pPr>
            <a:r>
              <a:rPr lang="sl-SI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CT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лобање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мозга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l-SI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инвазивни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тумори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калцификације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цисте</a:t>
            </a:r>
            <a:endParaRPr lang="sl-SI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000"/>
              </a:spcBef>
              <a:defRPr/>
            </a:pPr>
            <a:r>
              <a:rPr lang="sl-SI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MR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мозга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l-SI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поремећаји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развоја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тумори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померање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l-SI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		           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хипофизе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васкуларни</a:t>
            </a:r>
            <a:r>
              <a:rPr lang="sl-SI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поремећаји</a:t>
            </a:r>
            <a:endParaRPr lang="en-US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advTm="5368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sr-Cyrl-RS" sz="3200" dirty="0" smtClean="0"/>
              <a:t>ВИСОКИ РАСТ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496944" cy="441166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Cyrl-RS" sz="3200" dirty="0" smtClean="0"/>
              <a:t>Свако</a:t>
            </a:r>
            <a:r>
              <a:rPr lang="sr-Latn-CS" sz="3200" dirty="0" smtClean="0"/>
              <a:t> </a:t>
            </a:r>
            <a:r>
              <a:rPr lang="sr-Cyrl-RS" sz="3200" dirty="0" smtClean="0"/>
              <a:t>дете</a:t>
            </a:r>
            <a:r>
              <a:rPr lang="sr-Latn-CS" sz="3200" dirty="0" smtClean="0"/>
              <a:t> </a:t>
            </a:r>
            <a:r>
              <a:rPr lang="sr-Cyrl-RS" sz="3200" dirty="0" smtClean="0"/>
              <a:t>са</a:t>
            </a:r>
            <a:r>
              <a:rPr lang="sr-Latn-CS" sz="3200" dirty="0" smtClean="0"/>
              <a:t> </a:t>
            </a:r>
            <a:r>
              <a:rPr lang="sr-Cyrl-RS" sz="3200" b="1" dirty="0" smtClean="0"/>
              <a:t>телесном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висином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изнад</a:t>
            </a:r>
            <a:r>
              <a:rPr lang="sr-Latn-CS" sz="3200" b="1" dirty="0" smtClean="0"/>
              <a:t> +2SD (P</a:t>
            </a:r>
            <a:r>
              <a:rPr lang="sr-Latn-CS" sz="3200" b="1" baseline="-25000" dirty="0" smtClean="0"/>
              <a:t>97</a:t>
            </a:r>
            <a:r>
              <a:rPr lang="sr-Latn-CS" sz="3200" b="1" dirty="0" smtClean="0"/>
              <a:t>) </a:t>
            </a:r>
            <a:r>
              <a:rPr lang="sr-Cyrl-RS" sz="3200" dirty="0" smtClean="0"/>
              <a:t>за</a:t>
            </a:r>
            <a:r>
              <a:rPr lang="sr-Latn-CS" sz="3200" dirty="0" smtClean="0"/>
              <a:t> </a:t>
            </a:r>
            <a:r>
              <a:rPr lang="sr-Cyrl-RS" sz="3200" dirty="0" smtClean="0"/>
              <a:t>одговарајући</a:t>
            </a:r>
            <a:r>
              <a:rPr lang="sr-Latn-CS" sz="3200" dirty="0" smtClean="0"/>
              <a:t> </a:t>
            </a:r>
            <a:r>
              <a:rPr lang="sr-Cyrl-RS" sz="3200" dirty="0" smtClean="0"/>
              <a:t>узраст</a:t>
            </a:r>
            <a:r>
              <a:rPr lang="sr-Latn-CS" sz="3200" dirty="0" smtClean="0"/>
              <a:t> </a:t>
            </a:r>
            <a:r>
              <a:rPr lang="sr-Cyrl-RS" sz="3200" dirty="0" smtClean="0"/>
              <a:t>и</a:t>
            </a:r>
            <a:r>
              <a:rPr lang="sr-Latn-CS" sz="3200" dirty="0" smtClean="0"/>
              <a:t> </a:t>
            </a:r>
            <a:r>
              <a:rPr lang="sr-Cyrl-RS" sz="3200" dirty="0" smtClean="0"/>
              <a:t>пол</a:t>
            </a:r>
            <a:r>
              <a:rPr lang="sr-Latn-CS" sz="3200" dirty="0" smtClean="0"/>
              <a:t> </a:t>
            </a:r>
            <a:r>
              <a:rPr lang="sr-Cyrl-RS" sz="3200" dirty="0" smtClean="0"/>
              <a:t>је</a:t>
            </a:r>
            <a:r>
              <a:rPr lang="sr-Latn-CS" sz="3200" dirty="0" smtClean="0"/>
              <a:t> </a:t>
            </a:r>
            <a:r>
              <a:rPr lang="sr-Cyrl-RS" sz="3200" dirty="0" smtClean="0"/>
              <a:t>високо</a:t>
            </a:r>
            <a:r>
              <a:rPr lang="sr-Latn-CS" sz="3200" dirty="0" smtClean="0"/>
              <a:t>. </a:t>
            </a:r>
            <a:endParaRPr lang="sr-Cyrl-RS" sz="3200" dirty="0" smtClean="0"/>
          </a:p>
          <a:p>
            <a:pPr>
              <a:spcBef>
                <a:spcPts val="600"/>
              </a:spcBef>
            </a:pPr>
            <a:r>
              <a:rPr lang="sr-Cyrl-RS" sz="3200" dirty="0" smtClean="0"/>
              <a:t>Висок</a:t>
            </a:r>
            <a:r>
              <a:rPr lang="sr-Latn-CS" sz="3200" dirty="0" smtClean="0"/>
              <a:t> </a:t>
            </a:r>
            <a:r>
              <a:rPr lang="sr-Cyrl-RS" sz="3200" dirty="0" smtClean="0"/>
              <a:t>раст</a:t>
            </a:r>
            <a:r>
              <a:rPr lang="sr-Latn-CS" sz="3200" dirty="0" smtClean="0"/>
              <a:t> </a:t>
            </a:r>
            <a:r>
              <a:rPr lang="sr-Cyrl-RS" sz="3200" dirty="0" smtClean="0"/>
              <a:t>може</a:t>
            </a:r>
            <a:r>
              <a:rPr lang="sr-Latn-CS" sz="3200" dirty="0" smtClean="0"/>
              <a:t> </a:t>
            </a:r>
            <a:r>
              <a:rPr lang="sr-Cyrl-RS" sz="3200" dirty="0" smtClean="0"/>
              <a:t>бити</a:t>
            </a:r>
            <a:r>
              <a:rPr lang="sr-Latn-CS" sz="3200" dirty="0" smtClean="0"/>
              <a:t> </a:t>
            </a:r>
            <a:r>
              <a:rPr lang="sr-Cyrl-RS" sz="3200" dirty="0" smtClean="0"/>
              <a:t>физиолошки</a:t>
            </a:r>
            <a:r>
              <a:rPr lang="sr-Latn-CS" sz="3200" dirty="0" smtClean="0"/>
              <a:t> </a:t>
            </a:r>
            <a:r>
              <a:rPr lang="sr-Cyrl-RS" sz="3200" dirty="0" smtClean="0"/>
              <a:t>и</a:t>
            </a:r>
            <a:r>
              <a:rPr lang="sr-Latn-CS" sz="3200" dirty="0" smtClean="0"/>
              <a:t> </a:t>
            </a:r>
            <a:r>
              <a:rPr lang="sr-Cyrl-RS" sz="3200" dirty="0" smtClean="0"/>
              <a:t>патолошки</a:t>
            </a:r>
            <a:r>
              <a:rPr lang="sr-Latn-CS" sz="3200" dirty="0" smtClean="0"/>
              <a:t>. </a:t>
            </a:r>
            <a:endParaRPr lang="sr-Cyrl-RS" sz="3200" dirty="0" smtClean="0"/>
          </a:p>
          <a:p>
            <a:pPr>
              <a:spcBef>
                <a:spcPts val="600"/>
              </a:spcBef>
            </a:pPr>
            <a:endParaRPr lang="sr-Cyrl-RS" sz="3200" dirty="0" smtClean="0"/>
          </a:p>
        </p:txBody>
      </p:sp>
    </p:spTree>
  </p:cSld>
  <p:clrMapOvr>
    <a:masterClrMapping/>
  </p:clrMapOvr>
  <p:transition advTm="2402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4411662"/>
          </a:xfrm>
        </p:spPr>
        <p:txBody>
          <a:bodyPr/>
          <a:lstStyle/>
          <a:p>
            <a:r>
              <a:rPr lang="sr-Cyrl-RS" sz="2600" dirty="0" smtClean="0"/>
              <a:t>Раст и развој подразумевају континуиране и међусобно нераздвојиве процесе</a:t>
            </a:r>
          </a:p>
          <a:p>
            <a:r>
              <a:rPr lang="sr-Latn-CS" sz="2600" b="1" dirty="0" smtClean="0"/>
              <a:t>Раст</a:t>
            </a:r>
            <a:r>
              <a:rPr lang="sr-Latn-CS" sz="2600" dirty="0" smtClean="0"/>
              <a:t>-</a:t>
            </a:r>
            <a:r>
              <a:rPr lang="sr-Cyrl-RS" sz="2600" dirty="0" smtClean="0"/>
              <a:t> настаје ћелијском пролиферацијом, представља п</a:t>
            </a:r>
            <a:r>
              <a:rPr lang="sr-Latn-CS" sz="2600" dirty="0" smtClean="0"/>
              <a:t>овећање величине, масе или броја ћелија</a:t>
            </a:r>
            <a:r>
              <a:rPr lang="sr-Cyrl-RS" sz="2600" dirty="0" smtClean="0"/>
              <a:t>, тиме и у</a:t>
            </a:r>
            <a:r>
              <a:rPr lang="sr-Latn-CS" sz="2600" dirty="0" smtClean="0"/>
              <a:t>већање ткива, органа и читавог организма</a:t>
            </a:r>
            <a:endParaRPr lang="sr-Cyrl-RS" sz="2600" dirty="0" smtClean="0"/>
          </a:p>
          <a:p>
            <a:r>
              <a:rPr lang="sr-Latn-CS" sz="2600" b="1" dirty="0" smtClean="0"/>
              <a:t>Развој</a:t>
            </a:r>
            <a:r>
              <a:rPr lang="en-US" sz="2600" dirty="0" smtClean="0"/>
              <a:t>-</a:t>
            </a:r>
            <a:r>
              <a:rPr lang="sr-Cyrl-RS" sz="2600" dirty="0" smtClean="0"/>
              <a:t> настаје ћелијском диференцијацијом, одликује га п</a:t>
            </a:r>
            <a:r>
              <a:rPr lang="sr-Latn-CS" sz="2600" dirty="0" smtClean="0"/>
              <a:t>овећање сложености,</a:t>
            </a:r>
            <a:r>
              <a:rPr lang="en-US" sz="2600" dirty="0" smtClean="0"/>
              <a:t> </a:t>
            </a:r>
            <a:r>
              <a:rPr lang="sr-Latn-CS" sz="2600" dirty="0" smtClean="0"/>
              <a:t>диференцирање облика</a:t>
            </a:r>
            <a:r>
              <a:rPr lang="sr-Cyrl-RS" sz="2600" dirty="0" smtClean="0"/>
              <a:t> и с</a:t>
            </a:r>
            <a:r>
              <a:rPr lang="sr-Latn-CS" sz="2600" dirty="0" smtClean="0"/>
              <a:t>азревање функција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95400"/>
          </a:xfrm>
        </p:spPr>
        <p:txBody>
          <a:bodyPr/>
          <a:lstStyle/>
          <a:p>
            <a:pPr algn="ctr"/>
            <a:r>
              <a:rPr lang="sr-Cyrl-RS" dirty="0" smtClean="0"/>
              <a:t>РАСТ И РАЗВОЈ</a:t>
            </a:r>
            <a:endParaRPr lang="en-GB" dirty="0"/>
          </a:p>
        </p:txBody>
      </p:sp>
    </p:spTree>
  </p:cSld>
  <p:clrMapOvr>
    <a:masterClrMapping/>
  </p:clrMapOvr>
  <p:transition advTm="34888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sr-Cyrl-RS" sz="3200" dirty="0" smtClean="0"/>
              <a:t>ВИСОКИ РАСТ</a:t>
            </a:r>
            <a:endParaRPr lang="en-US" sz="32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41166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Cyrl-RS" sz="2800" dirty="0" smtClean="0"/>
              <a:t>Најчешћи</a:t>
            </a:r>
            <a:r>
              <a:rPr lang="sr-Latn-CS" sz="2800" dirty="0" smtClean="0"/>
              <a:t> </a:t>
            </a:r>
            <a:r>
              <a:rPr lang="sr-Cyrl-RS" sz="2800" dirty="0" smtClean="0"/>
              <a:t>разлог</a:t>
            </a:r>
            <a:r>
              <a:rPr lang="sr-Latn-CS" sz="2800" dirty="0" smtClean="0"/>
              <a:t> </a:t>
            </a:r>
            <a:r>
              <a:rPr lang="sr-Cyrl-RS" sz="2800" dirty="0" smtClean="0"/>
              <a:t>високог</a:t>
            </a:r>
            <a:r>
              <a:rPr lang="sr-Latn-CS" sz="2800" dirty="0" smtClean="0"/>
              <a:t> </a:t>
            </a:r>
            <a:r>
              <a:rPr lang="sr-Cyrl-RS" sz="2800" dirty="0" smtClean="0"/>
              <a:t>раста</a:t>
            </a:r>
            <a:r>
              <a:rPr lang="sr-Latn-CS" sz="2800" dirty="0" smtClean="0"/>
              <a:t> </a:t>
            </a:r>
            <a:r>
              <a:rPr lang="sr-Cyrl-RS" sz="2800" dirty="0" smtClean="0"/>
              <a:t>у</a:t>
            </a:r>
            <a:r>
              <a:rPr lang="sr-Latn-CS" sz="2800" dirty="0" smtClean="0"/>
              <a:t> </a:t>
            </a:r>
            <a:r>
              <a:rPr lang="sr-Cyrl-RS" sz="2800" dirty="0" smtClean="0"/>
              <a:t>деце</a:t>
            </a:r>
            <a:r>
              <a:rPr lang="sr-Latn-CS" sz="2800" dirty="0" smtClean="0"/>
              <a:t> </a:t>
            </a:r>
            <a:r>
              <a:rPr lang="sr-Cyrl-RS" sz="2800" dirty="0" smtClean="0"/>
              <a:t>је</a:t>
            </a:r>
            <a:r>
              <a:rPr lang="sr-Latn-CS" sz="2800" dirty="0" smtClean="0"/>
              <a:t> </a:t>
            </a:r>
            <a:r>
              <a:rPr lang="sr-Cyrl-RS" sz="2800" dirty="0" smtClean="0"/>
              <a:t>породично</a:t>
            </a:r>
            <a:r>
              <a:rPr lang="sr-Latn-CS" sz="2800" dirty="0" smtClean="0"/>
              <a:t> </a:t>
            </a:r>
            <a:r>
              <a:rPr lang="sr-Cyrl-RS" sz="2800" dirty="0" smtClean="0"/>
              <a:t>високи</a:t>
            </a:r>
            <a:r>
              <a:rPr lang="sr-Latn-CS" sz="2800" dirty="0" smtClean="0"/>
              <a:t> </a:t>
            </a:r>
            <a:r>
              <a:rPr lang="sr-Cyrl-RS" sz="2800" dirty="0" smtClean="0"/>
              <a:t>раст</a:t>
            </a:r>
            <a:r>
              <a:rPr lang="sr-Latn-CS" sz="2800" dirty="0" smtClean="0"/>
              <a:t>, </a:t>
            </a:r>
            <a:r>
              <a:rPr lang="sr-Cyrl-RS" sz="2800" dirty="0" smtClean="0"/>
              <a:t>када</a:t>
            </a:r>
            <a:r>
              <a:rPr lang="sr-Latn-CS" sz="2800" dirty="0" smtClean="0"/>
              <a:t> </a:t>
            </a:r>
            <a:r>
              <a:rPr lang="sr-Cyrl-RS" sz="2800" dirty="0" smtClean="0"/>
              <a:t>је</a:t>
            </a:r>
            <a:r>
              <a:rPr lang="sr-Latn-CS" sz="2800" dirty="0" smtClean="0"/>
              <a:t> </a:t>
            </a:r>
            <a:r>
              <a:rPr lang="sr-Cyrl-RS" sz="2800" dirty="0" smtClean="0"/>
              <a:t>пројектована</a:t>
            </a:r>
            <a:r>
              <a:rPr lang="sr-Latn-CS" sz="2800" dirty="0" smtClean="0"/>
              <a:t> </a:t>
            </a:r>
            <a:r>
              <a:rPr lang="sr-Cyrl-RS" sz="2800" dirty="0" smtClean="0"/>
              <a:t>финална</a:t>
            </a:r>
            <a:r>
              <a:rPr lang="sr-Latn-CS" sz="2800" dirty="0" smtClean="0"/>
              <a:t> </a:t>
            </a:r>
            <a:r>
              <a:rPr lang="sr-Cyrl-RS" sz="2800" dirty="0" smtClean="0"/>
              <a:t>висина</a:t>
            </a:r>
            <a:r>
              <a:rPr lang="sr-Latn-CS" sz="2800" dirty="0" smtClean="0"/>
              <a:t> </a:t>
            </a:r>
            <a:r>
              <a:rPr lang="sr-Cyrl-RS" sz="2800" dirty="0" smtClean="0"/>
              <a:t>детета</a:t>
            </a:r>
            <a:r>
              <a:rPr lang="sr-Latn-CS" sz="2800" dirty="0" smtClean="0"/>
              <a:t> </a:t>
            </a:r>
            <a:r>
              <a:rPr lang="sr-Cyrl-RS" sz="2800" dirty="0" smtClean="0"/>
              <a:t>у</a:t>
            </a:r>
            <a:r>
              <a:rPr lang="sr-Latn-CS" sz="2800" dirty="0" smtClean="0"/>
              <a:t> </a:t>
            </a:r>
            <a:r>
              <a:rPr lang="sr-Cyrl-RS" sz="2800" dirty="0" smtClean="0"/>
              <a:t>складу</a:t>
            </a:r>
            <a:r>
              <a:rPr lang="sr-Latn-CS" sz="2800" dirty="0" smtClean="0"/>
              <a:t> </a:t>
            </a:r>
            <a:r>
              <a:rPr lang="sr-Cyrl-RS" sz="2800" dirty="0" smtClean="0"/>
              <a:t>са</a:t>
            </a:r>
            <a:r>
              <a:rPr lang="sr-Latn-CS" sz="2800" dirty="0" smtClean="0"/>
              <a:t> </a:t>
            </a:r>
            <a:r>
              <a:rPr lang="sr-Cyrl-RS" sz="2800" dirty="0" smtClean="0"/>
              <a:t>генетским</a:t>
            </a:r>
            <a:r>
              <a:rPr lang="sr-Latn-CS" sz="2800" dirty="0" smtClean="0"/>
              <a:t> </a:t>
            </a:r>
            <a:r>
              <a:rPr lang="sr-Cyrl-RS" sz="2800" dirty="0" smtClean="0"/>
              <a:t>потенцијалом</a:t>
            </a:r>
            <a:r>
              <a:rPr lang="sr-Latn-CS" sz="2800" dirty="0" smtClean="0"/>
              <a:t>.</a:t>
            </a:r>
            <a:endParaRPr lang="en-GB" sz="2800" dirty="0" smtClean="0"/>
          </a:p>
          <a:p>
            <a:pPr>
              <a:spcBef>
                <a:spcPts val="600"/>
              </a:spcBef>
            </a:pPr>
            <a:r>
              <a:rPr lang="sr-Cyrl-RS" sz="2800" dirty="0" smtClean="0"/>
              <a:t>Деца</a:t>
            </a:r>
            <a:r>
              <a:rPr lang="sr-Latn-CS" sz="2800" dirty="0" smtClean="0"/>
              <a:t> </a:t>
            </a:r>
            <a:r>
              <a:rPr lang="sr-Cyrl-RS" sz="2800" dirty="0" smtClean="0"/>
              <a:t>са</a:t>
            </a:r>
            <a:r>
              <a:rPr lang="sr-Latn-CS" sz="2800" dirty="0" smtClean="0"/>
              <a:t> </a:t>
            </a:r>
            <a:r>
              <a:rPr lang="sr-Cyrl-RS" sz="2800" dirty="0" smtClean="0"/>
              <a:t>висином</a:t>
            </a:r>
            <a:r>
              <a:rPr lang="sr-Latn-CS" sz="2800" dirty="0" smtClean="0"/>
              <a:t> </a:t>
            </a:r>
            <a:r>
              <a:rPr lang="sr-Cyrl-RS" sz="2800" dirty="0" smtClean="0"/>
              <a:t>изнад</a:t>
            </a:r>
            <a:r>
              <a:rPr lang="sr-Latn-CS" sz="2800" dirty="0" smtClean="0"/>
              <a:t> +2SD </a:t>
            </a:r>
            <a:r>
              <a:rPr lang="sr-Cyrl-RS" sz="2800" dirty="0" smtClean="0"/>
              <a:t>и</a:t>
            </a:r>
            <a:r>
              <a:rPr lang="sr-Latn-CS" sz="2800" dirty="0" smtClean="0"/>
              <a:t> </a:t>
            </a:r>
            <a:r>
              <a:rPr lang="sr-Cyrl-RS" sz="2800" dirty="0" smtClean="0"/>
              <a:t>сигнификантном</a:t>
            </a:r>
            <a:r>
              <a:rPr lang="sr-Latn-CS" sz="2800" dirty="0" smtClean="0"/>
              <a:t> </a:t>
            </a:r>
            <a:r>
              <a:rPr lang="sr-Cyrl-RS" sz="2800" dirty="0" smtClean="0"/>
              <a:t>разликом</a:t>
            </a:r>
            <a:r>
              <a:rPr lang="sr-Latn-CS" sz="2800" dirty="0" smtClean="0"/>
              <a:t> </a:t>
            </a:r>
            <a:r>
              <a:rPr lang="sr-Cyrl-RS" sz="2800" dirty="0" smtClean="0"/>
              <a:t>у</a:t>
            </a:r>
            <a:r>
              <a:rPr lang="sr-Latn-CS" sz="2800" dirty="0" smtClean="0"/>
              <a:t> </a:t>
            </a:r>
            <a:r>
              <a:rPr lang="sr-Cyrl-RS" sz="2800" dirty="0" smtClean="0"/>
              <a:t>односу</a:t>
            </a:r>
            <a:r>
              <a:rPr lang="sr-Latn-CS" sz="2800" dirty="0" smtClean="0"/>
              <a:t> </a:t>
            </a:r>
            <a:r>
              <a:rPr lang="sr-Cyrl-RS" sz="2800" dirty="0" smtClean="0"/>
              <a:t>на</a:t>
            </a:r>
            <a:r>
              <a:rPr lang="sr-Latn-CS" sz="2800" dirty="0" smtClean="0"/>
              <a:t> </a:t>
            </a:r>
            <a:r>
              <a:rPr lang="sr-Cyrl-RS" sz="2800" dirty="0" smtClean="0"/>
              <a:t>генетски</a:t>
            </a:r>
            <a:r>
              <a:rPr lang="sr-Latn-CS" sz="2800" dirty="0" smtClean="0"/>
              <a:t> </a:t>
            </a:r>
            <a:r>
              <a:rPr lang="sr-Cyrl-RS" sz="2800" dirty="0" smtClean="0"/>
              <a:t>потенцијал</a:t>
            </a:r>
            <a:r>
              <a:rPr lang="sr-Latn-CS" sz="2800" dirty="0" smtClean="0"/>
              <a:t> </a:t>
            </a:r>
            <a:r>
              <a:rPr lang="sr-Cyrl-RS" sz="2800" dirty="0" smtClean="0"/>
              <a:t>су</a:t>
            </a:r>
            <a:r>
              <a:rPr lang="sr-Latn-CS" sz="2800" dirty="0" smtClean="0"/>
              <a:t> </a:t>
            </a:r>
            <a:r>
              <a:rPr lang="sr-Cyrl-RS" sz="2800" dirty="0" smtClean="0"/>
              <a:t>патолошки</a:t>
            </a:r>
            <a:r>
              <a:rPr lang="sr-Latn-CS" sz="2800" dirty="0" smtClean="0"/>
              <a:t> </a:t>
            </a:r>
            <a:r>
              <a:rPr lang="sr-Cyrl-RS" sz="2800" dirty="0" smtClean="0"/>
              <a:t>висока</a:t>
            </a:r>
            <a:r>
              <a:rPr lang="sr-Latn-CS" sz="2800" dirty="0" smtClean="0"/>
              <a:t>. </a:t>
            </a:r>
            <a:endParaRPr lang="sr-Cyrl-RS" sz="2800" dirty="0" smtClean="0"/>
          </a:p>
          <a:p>
            <a:pPr>
              <a:spcBef>
                <a:spcPts val="600"/>
              </a:spcBef>
            </a:pPr>
            <a:r>
              <a:rPr lang="sr-Cyrl-RS" sz="2800" dirty="0" smtClean="0"/>
              <a:t>Код</a:t>
            </a:r>
            <a:r>
              <a:rPr lang="sr-Latn-CS" sz="2800" dirty="0" smtClean="0"/>
              <a:t> </a:t>
            </a:r>
            <a:r>
              <a:rPr lang="sr-Cyrl-RS" sz="2800" dirty="0" smtClean="0"/>
              <a:t>сваког</a:t>
            </a:r>
            <a:r>
              <a:rPr lang="sr-Latn-CS" sz="2800" dirty="0" smtClean="0"/>
              <a:t> </a:t>
            </a:r>
            <a:r>
              <a:rPr lang="sr-Cyrl-RS" sz="2800" dirty="0" smtClean="0"/>
              <a:t>високог</a:t>
            </a:r>
            <a:r>
              <a:rPr lang="sr-Latn-CS" sz="2800" dirty="0" smtClean="0"/>
              <a:t> </a:t>
            </a:r>
            <a:r>
              <a:rPr lang="sr-Cyrl-RS" sz="2800" dirty="0" smtClean="0"/>
              <a:t>детета</a:t>
            </a:r>
            <a:r>
              <a:rPr lang="sr-Latn-CS" sz="2800" dirty="0" smtClean="0"/>
              <a:t> </a:t>
            </a:r>
            <a:r>
              <a:rPr lang="sr-Cyrl-RS" sz="2800" dirty="0" smtClean="0"/>
              <a:t>уз</a:t>
            </a:r>
            <a:r>
              <a:rPr lang="sr-Latn-CS" sz="2800" dirty="0" smtClean="0"/>
              <a:t> </a:t>
            </a:r>
            <a:r>
              <a:rPr lang="sr-Cyrl-RS" sz="2800" dirty="0" smtClean="0"/>
              <a:t>одређивање</a:t>
            </a:r>
            <a:r>
              <a:rPr lang="sr-Latn-CS" sz="2800" dirty="0" smtClean="0"/>
              <a:t> </a:t>
            </a:r>
            <a:r>
              <a:rPr lang="sr-Cyrl-RS" sz="2800" dirty="0" smtClean="0"/>
              <a:t>генетског</a:t>
            </a:r>
            <a:r>
              <a:rPr lang="sr-Latn-CS" sz="2800" dirty="0" smtClean="0"/>
              <a:t> </a:t>
            </a:r>
            <a:r>
              <a:rPr lang="sr-Cyrl-RS" sz="2800" dirty="0" smtClean="0"/>
              <a:t>потенцијала</a:t>
            </a:r>
            <a:r>
              <a:rPr lang="sr-Latn-CS" sz="2800" dirty="0" smtClean="0"/>
              <a:t> </a:t>
            </a:r>
            <a:r>
              <a:rPr lang="sr-Cyrl-RS" sz="2800" dirty="0" smtClean="0"/>
              <a:t>неопходно</a:t>
            </a:r>
            <a:r>
              <a:rPr lang="sr-Latn-CS" sz="2800" dirty="0" smtClean="0"/>
              <a:t> </a:t>
            </a:r>
            <a:r>
              <a:rPr lang="sr-Cyrl-RS" sz="2800" dirty="0" smtClean="0"/>
              <a:t>је</a:t>
            </a:r>
            <a:r>
              <a:rPr lang="sr-Latn-CS" sz="2800" dirty="0" smtClean="0"/>
              <a:t> </a:t>
            </a:r>
            <a:r>
              <a:rPr lang="sr-Cyrl-RS" sz="2800" dirty="0" smtClean="0"/>
              <a:t>утврдити</a:t>
            </a:r>
            <a:r>
              <a:rPr lang="sr-Latn-CS" sz="2800" dirty="0" smtClean="0"/>
              <a:t> </a:t>
            </a:r>
            <a:r>
              <a:rPr lang="sr-Cyrl-RS" sz="2800" dirty="0" smtClean="0"/>
              <a:t>стадијум</a:t>
            </a:r>
            <a:r>
              <a:rPr lang="sr-Latn-CS" sz="2800" dirty="0" smtClean="0"/>
              <a:t> </a:t>
            </a:r>
            <a:r>
              <a:rPr lang="sr-Cyrl-RS" sz="2800" dirty="0" smtClean="0"/>
              <a:t>полног</a:t>
            </a:r>
            <a:r>
              <a:rPr lang="sr-Latn-CS" sz="2800" dirty="0" smtClean="0"/>
              <a:t> </a:t>
            </a:r>
            <a:r>
              <a:rPr lang="sr-Cyrl-RS" sz="2800" dirty="0" smtClean="0"/>
              <a:t>развоја</a:t>
            </a:r>
            <a:r>
              <a:rPr lang="sr-Latn-CS" sz="2800" dirty="0" smtClean="0"/>
              <a:t> </a:t>
            </a:r>
            <a:r>
              <a:rPr lang="sr-Cyrl-RS" sz="2800" dirty="0" smtClean="0"/>
              <a:t>и</a:t>
            </a:r>
            <a:r>
              <a:rPr lang="sr-Latn-CS" sz="2800" dirty="0" smtClean="0"/>
              <a:t> </a:t>
            </a:r>
            <a:r>
              <a:rPr lang="sr-Cyrl-RS" sz="2800" dirty="0" smtClean="0"/>
              <a:t>степен</a:t>
            </a:r>
            <a:r>
              <a:rPr lang="sr-Latn-CS" sz="2800" dirty="0" smtClean="0"/>
              <a:t> </a:t>
            </a:r>
            <a:r>
              <a:rPr lang="sr-Cyrl-RS" sz="2800" dirty="0" smtClean="0"/>
              <a:t>ухрањености</a:t>
            </a:r>
            <a:r>
              <a:rPr lang="sr-Latn-CS" sz="2800" dirty="0" smtClean="0"/>
              <a:t> </a:t>
            </a:r>
            <a:r>
              <a:rPr lang="sr-Cyrl-RS" sz="2800" dirty="0" smtClean="0"/>
              <a:t>одређивањем</a:t>
            </a:r>
            <a:r>
              <a:rPr lang="sr-Latn-CS" sz="2800" dirty="0" smtClean="0"/>
              <a:t> </a:t>
            </a:r>
            <a:r>
              <a:rPr lang="sr-Cyrl-RS" sz="2800" dirty="0" smtClean="0"/>
              <a:t>индекса</a:t>
            </a:r>
            <a:r>
              <a:rPr lang="sr-Latn-CS" sz="2800" dirty="0" smtClean="0"/>
              <a:t> </a:t>
            </a:r>
            <a:r>
              <a:rPr lang="sr-Cyrl-RS" sz="2800" dirty="0" smtClean="0"/>
              <a:t>телесне</a:t>
            </a:r>
            <a:r>
              <a:rPr lang="sr-Latn-CS" sz="2800" dirty="0" smtClean="0"/>
              <a:t> </a:t>
            </a:r>
            <a:r>
              <a:rPr lang="sr-Cyrl-RS" sz="2800" dirty="0" smtClean="0"/>
              <a:t>масе</a:t>
            </a:r>
            <a:r>
              <a:rPr lang="sr-Latn-CS" sz="2800" dirty="0" smtClean="0"/>
              <a:t>. </a:t>
            </a:r>
            <a:endParaRPr lang="en-GB" sz="2800" dirty="0" smtClean="0"/>
          </a:p>
          <a:p>
            <a:pPr>
              <a:spcBef>
                <a:spcPts val="600"/>
              </a:spcBef>
            </a:pPr>
            <a:endParaRPr lang="sr-Latn-RS" sz="2500" dirty="0" smtClean="0"/>
          </a:p>
        </p:txBody>
      </p:sp>
    </p:spTree>
  </p:cSld>
  <p:clrMapOvr>
    <a:masterClrMapping/>
  </p:clrMapOvr>
  <p:transition advTm="3446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dirty="0" smtClean="0"/>
              <a:t>Етиологија</a:t>
            </a:r>
            <a:r>
              <a:rPr lang="sr-Latn-RS" dirty="0" smtClean="0"/>
              <a:t> </a:t>
            </a:r>
            <a:r>
              <a:rPr lang="sr-Cyrl-RS" dirty="0" smtClean="0"/>
              <a:t>високог</a:t>
            </a:r>
            <a:r>
              <a:rPr lang="sr-Latn-RS" dirty="0" smtClean="0"/>
              <a:t> </a:t>
            </a:r>
            <a:r>
              <a:rPr lang="sr-Cyrl-RS" dirty="0" smtClean="0"/>
              <a:t>раста</a:t>
            </a:r>
            <a:r>
              <a:rPr lang="sr-Latn-RS" dirty="0" smtClean="0"/>
              <a:t> 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528" y="1340767"/>
          <a:ext cx="8424936" cy="5179999"/>
        </p:xfrm>
        <a:graphic>
          <a:graphicData uri="http://schemas.openxmlformats.org/drawingml/2006/table">
            <a:tbl>
              <a:tblPr/>
              <a:tblGrid>
                <a:gridCol w="1440160"/>
                <a:gridCol w="1766767"/>
                <a:gridCol w="1864493"/>
                <a:gridCol w="2129380"/>
                <a:gridCol w="1224136"/>
              </a:tblGrid>
              <a:tr h="51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ФИЗИОЛОШКИ</a:t>
                      </a:r>
                      <a:endParaRPr lang="en-GB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ПАТОЛОШКИ</a:t>
                      </a:r>
                      <a:endParaRPr lang="en-GB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49572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Породично</a:t>
                      </a:r>
                      <a:r>
                        <a:rPr lang="sr-Latn-C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високи</a:t>
                      </a:r>
                      <a:r>
                        <a:rPr lang="sr-Latn-C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раст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ЧЕСТИ</a:t>
                      </a:r>
                      <a:r>
                        <a:rPr lang="sr-Latn-CS" sz="1800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УЗРОЦИ</a:t>
                      </a:r>
                      <a:endParaRPr lang="en-GB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РЕТКИ</a:t>
                      </a:r>
                      <a:r>
                        <a:rPr lang="sr-Latn-CS" sz="1800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УЗРОЦИ</a:t>
                      </a:r>
                      <a:endParaRPr lang="en-GB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4957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Гојазност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Преурањени</a:t>
                      </a:r>
                      <a:r>
                        <a:rPr lang="sr-Latn-C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пубертет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Конгенитална</a:t>
                      </a:r>
                      <a:r>
                        <a:rPr lang="sr-Latn-C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адренална</a:t>
                      </a:r>
                      <a:r>
                        <a:rPr lang="sr-Latn-C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хиперплазија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ЕНДОКРИНИ</a:t>
                      </a:r>
                      <a:endParaRPr lang="en-GB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spc="-20" dirty="0" smtClean="0">
                          <a:latin typeface="Times New Roman"/>
                          <a:ea typeface="Times New Roman"/>
                          <a:cs typeface="Times New Roman"/>
                        </a:rPr>
                        <a:t>ГЕНЕТСКИ</a:t>
                      </a:r>
                      <a:endParaRPr lang="en-GB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550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Питуитарни</a:t>
                      </a:r>
                      <a:r>
                        <a:rPr lang="sr-Latn-C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гигантизам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spc="-20" dirty="0" smtClean="0">
                          <a:latin typeface="+mn-lt"/>
                          <a:ea typeface="Times New Roman"/>
                          <a:cs typeface="Times New Roman"/>
                        </a:rPr>
                        <a:t>диспропорционално</a:t>
                      </a:r>
                      <a:r>
                        <a:rPr lang="sr-Latn-CS" sz="1800" b="1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b="1" spc="-20" dirty="0" smtClean="0">
                          <a:latin typeface="+mn-lt"/>
                          <a:ea typeface="Times New Roman"/>
                          <a:cs typeface="Times New Roman"/>
                        </a:rPr>
                        <a:t>високи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b="1" spc="-20" dirty="0" smtClean="0">
                          <a:latin typeface="+mn-lt"/>
                          <a:ea typeface="Times New Roman"/>
                          <a:cs typeface="Times New Roman"/>
                        </a:rPr>
                        <a:t>патолошки</a:t>
                      </a:r>
                      <a:r>
                        <a:rPr lang="sr-Latn-CS" sz="1800" b="1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b="1" spc="-20" dirty="0" smtClean="0">
                          <a:latin typeface="+mn-lt"/>
                          <a:ea typeface="Times New Roman"/>
                          <a:cs typeface="Times New Roman"/>
                        </a:rPr>
                        <a:t>фенотип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2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Хипертиреоза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Клинефелтер</a:t>
                      </a:r>
                      <a:r>
                        <a:rPr lang="sr-Latn-C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синдром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Сотос</a:t>
                      </a:r>
                      <a:r>
                        <a:rPr lang="sr-Latn-C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синдром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1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Марфан</a:t>
                      </a:r>
                      <a:r>
                        <a:rPr lang="sr-Latn-C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синдром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CS" sz="1800" spc="-20" dirty="0">
                          <a:latin typeface="+mn-lt"/>
                          <a:ea typeface="Times New Roman"/>
                          <a:cs typeface="Times New Roman"/>
                        </a:rPr>
                        <a:t>Weaver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синдром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хомоцистинурија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CS" sz="1800" spc="-20" dirty="0">
                          <a:latin typeface="+mn-lt"/>
                          <a:ea typeface="Times New Roman"/>
                          <a:cs typeface="Times New Roman"/>
                        </a:rPr>
                        <a:t>Beckwith-Wiedemann </a:t>
                      </a:r>
                      <a:r>
                        <a:rPr lang="sr-Cyrl-RS" sz="1800" spc="-20" dirty="0" smtClean="0">
                          <a:latin typeface="+mn-lt"/>
                          <a:ea typeface="Times New Roman"/>
                          <a:cs typeface="Times New Roman"/>
                        </a:rPr>
                        <a:t>синдром</a:t>
                      </a:r>
                      <a:endParaRPr lang="en-GB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8977" marR="189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5428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44116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RS" sz="2400" dirty="0" smtClean="0"/>
              <a:t>Варијација</a:t>
            </a:r>
            <a:r>
              <a:rPr lang="sr-Cyrl-CS" sz="2400" dirty="0" smtClean="0"/>
              <a:t> </a:t>
            </a:r>
            <a:r>
              <a:rPr lang="sr-Cyrl-RS" sz="2400" dirty="0" smtClean="0"/>
              <a:t>нормалног</a:t>
            </a:r>
            <a:r>
              <a:rPr lang="sr-Cyrl-CS" sz="2400" dirty="0" smtClean="0"/>
              <a:t> </a:t>
            </a:r>
            <a:r>
              <a:rPr lang="sr-Cyrl-RS" sz="2400" dirty="0" smtClean="0"/>
              <a:t>раста</a:t>
            </a:r>
            <a:endParaRPr lang="sr-Latn-RS" sz="2400" dirty="0" smtClean="0"/>
          </a:p>
          <a:p>
            <a:pPr>
              <a:lnSpc>
                <a:spcPct val="80000"/>
              </a:lnSpc>
            </a:pPr>
            <a:r>
              <a:rPr lang="sr-Cyrl-RS" sz="2400" dirty="0" smtClean="0"/>
              <a:t>Новорођенчад</a:t>
            </a:r>
            <a:r>
              <a:rPr lang="sr-Cyrl-CS" sz="2400" dirty="0" smtClean="0"/>
              <a:t> </a:t>
            </a:r>
            <a:r>
              <a:rPr lang="sr-Cyrl-RS" sz="2400" dirty="0" smtClean="0"/>
              <a:t>на</a:t>
            </a:r>
            <a:r>
              <a:rPr lang="sr-Cyrl-CS" sz="2400" dirty="0" smtClean="0"/>
              <a:t> </a:t>
            </a:r>
            <a:r>
              <a:rPr lang="sr-Cyrl-RS" sz="2400" dirty="0" smtClean="0"/>
              <a:t>рођењу</a:t>
            </a:r>
            <a:r>
              <a:rPr lang="sr-Cyrl-CS" sz="2400" dirty="0" smtClean="0"/>
              <a:t> </a:t>
            </a:r>
            <a:r>
              <a:rPr lang="sr-Cyrl-RS" sz="2400" dirty="0" smtClean="0"/>
              <a:t>нормалне телесне дужине</a:t>
            </a:r>
            <a:endParaRPr lang="sr-Cyrl-CS" sz="2400" dirty="0" smtClean="0"/>
          </a:p>
          <a:p>
            <a:pPr>
              <a:lnSpc>
                <a:spcPct val="80000"/>
              </a:lnSpc>
            </a:pPr>
            <a:r>
              <a:rPr lang="sr-Cyrl-RS" sz="2400" dirty="0" smtClean="0"/>
              <a:t>Дете</a:t>
            </a:r>
            <a:r>
              <a:rPr lang="sr-Latn-RS" sz="2400" dirty="0" smtClean="0"/>
              <a:t> </a:t>
            </a:r>
            <a:r>
              <a:rPr lang="sr-Cyrl-RS" sz="2400" dirty="0" smtClean="0"/>
              <a:t>прати</a:t>
            </a:r>
            <a:r>
              <a:rPr lang="sr-Cyrl-CS" sz="2400" dirty="0" smtClean="0"/>
              <a:t> </a:t>
            </a:r>
            <a:r>
              <a:rPr lang="sr-Cyrl-RS" sz="2400" dirty="0" smtClean="0"/>
              <a:t>модел</a:t>
            </a:r>
            <a:r>
              <a:rPr lang="sr-Cyrl-CS" sz="2400" dirty="0" smtClean="0"/>
              <a:t> </a:t>
            </a:r>
            <a:r>
              <a:rPr lang="sr-Cyrl-RS" sz="2400" dirty="0" smtClean="0"/>
              <a:t>раста</a:t>
            </a:r>
            <a:r>
              <a:rPr lang="sr-Cyrl-CS" sz="2400" dirty="0" smtClean="0"/>
              <a:t> </a:t>
            </a:r>
            <a:r>
              <a:rPr lang="sr-Cyrl-RS" sz="2400" dirty="0" smtClean="0"/>
              <a:t>једног</a:t>
            </a:r>
            <a:r>
              <a:rPr lang="sr-Cyrl-CS" sz="2400" dirty="0" smtClean="0"/>
              <a:t> </a:t>
            </a:r>
            <a:r>
              <a:rPr lang="sr-Cyrl-RS" sz="2400" dirty="0" smtClean="0"/>
              <a:t>од</a:t>
            </a:r>
            <a:r>
              <a:rPr lang="sr-Cyrl-CS" sz="2400" dirty="0" smtClean="0"/>
              <a:t> </a:t>
            </a:r>
            <a:r>
              <a:rPr lang="sr-Cyrl-RS" sz="2400" dirty="0" smtClean="0"/>
              <a:t>родитеља</a:t>
            </a:r>
            <a:r>
              <a:rPr lang="sr-Cyrl-CS" sz="2400" dirty="0" smtClean="0"/>
              <a:t> </a:t>
            </a:r>
            <a:r>
              <a:rPr lang="sr-Latn-CS" sz="2400" dirty="0" smtClean="0"/>
              <a:t>(+2SD-+4SD)</a:t>
            </a:r>
          </a:p>
          <a:p>
            <a:pPr>
              <a:lnSpc>
                <a:spcPct val="80000"/>
              </a:lnSpc>
            </a:pPr>
            <a:r>
              <a:rPr lang="sr-Cyrl-RS" sz="2400" dirty="0" smtClean="0"/>
              <a:t>Нормалне</a:t>
            </a:r>
            <a:r>
              <a:rPr lang="sr-Latn-RS" sz="2400" dirty="0" smtClean="0"/>
              <a:t> </a:t>
            </a:r>
            <a:r>
              <a:rPr lang="sr-Cyrl-RS" sz="2400" dirty="0" smtClean="0"/>
              <a:t>телесне</a:t>
            </a:r>
            <a:r>
              <a:rPr lang="sr-Cyrl-CS" sz="2400" dirty="0" smtClean="0"/>
              <a:t> </a:t>
            </a:r>
            <a:r>
              <a:rPr lang="sr-Cyrl-RS" sz="2400" dirty="0" smtClean="0"/>
              <a:t>пропорције</a:t>
            </a:r>
            <a:endParaRPr lang="sr-Cyrl-CS" sz="2400" dirty="0" smtClean="0"/>
          </a:p>
          <a:p>
            <a:pPr>
              <a:lnSpc>
                <a:spcPct val="80000"/>
              </a:lnSpc>
            </a:pPr>
            <a:r>
              <a:rPr lang="sr-Cyrl-RS" sz="2400" dirty="0" smtClean="0"/>
              <a:t>У</a:t>
            </a:r>
            <a:r>
              <a:rPr lang="sr-Cyrl-CS" sz="2400" dirty="0" smtClean="0"/>
              <a:t> </a:t>
            </a:r>
            <a:r>
              <a:rPr lang="sr-Cyrl-RS" sz="2400" dirty="0" smtClean="0"/>
              <a:t>неким</a:t>
            </a:r>
            <a:r>
              <a:rPr lang="sr-Cyrl-CS" sz="2400" dirty="0" smtClean="0"/>
              <a:t> </a:t>
            </a:r>
            <a:r>
              <a:rPr lang="sr-Cyrl-RS" sz="2400" dirty="0" smtClean="0"/>
              <a:t>случајевима</a:t>
            </a:r>
            <a:r>
              <a:rPr lang="sr-Cyrl-CS" sz="2400" dirty="0" smtClean="0"/>
              <a:t>-</a:t>
            </a:r>
            <a:r>
              <a:rPr lang="sr-Cyrl-RS" sz="2400" dirty="0" smtClean="0"/>
              <a:t>поремећај</a:t>
            </a:r>
            <a:r>
              <a:rPr lang="sr-Cyrl-CS" sz="2400" dirty="0" smtClean="0"/>
              <a:t>/</a:t>
            </a:r>
            <a:r>
              <a:rPr lang="sr-Cyrl-RS" sz="2400" dirty="0" smtClean="0"/>
              <a:t>одсуство</a:t>
            </a:r>
            <a:r>
              <a:rPr lang="sr-Cyrl-CS" sz="2400" dirty="0" smtClean="0"/>
              <a:t> </a:t>
            </a:r>
            <a:r>
              <a:rPr lang="sr-Cyrl-RS" sz="2400" dirty="0" smtClean="0"/>
              <a:t>Р</a:t>
            </a:r>
            <a:r>
              <a:rPr lang="sr-Cyrl-CS" sz="2400" dirty="0" smtClean="0"/>
              <a:t> </a:t>
            </a:r>
            <a:r>
              <a:rPr lang="sr-Cyrl-RS" sz="2400" dirty="0" smtClean="0"/>
              <a:t>за</a:t>
            </a:r>
            <a:r>
              <a:rPr lang="sr-Cyrl-CS" sz="2400" dirty="0" smtClean="0"/>
              <a:t> </a:t>
            </a:r>
            <a:r>
              <a:rPr lang="sr-Cyrl-RS" sz="2400" dirty="0" smtClean="0"/>
              <a:t>естрогене</a:t>
            </a:r>
            <a:endParaRPr lang="sr-Cyrl-CS" sz="2400" dirty="0" smtClean="0"/>
          </a:p>
          <a:p>
            <a:pPr>
              <a:lnSpc>
                <a:spcPct val="80000"/>
              </a:lnSpc>
            </a:pPr>
            <a:r>
              <a:rPr lang="sr-Cyrl-RS" sz="2400" dirty="0" smtClean="0"/>
              <a:t>Споро</a:t>
            </a:r>
            <a:r>
              <a:rPr lang="sr-Cyrl-CS" sz="2400" dirty="0" smtClean="0"/>
              <a:t> </a:t>
            </a:r>
            <a:r>
              <a:rPr lang="sr-Cyrl-RS" sz="2400" dirty="0" smtClean="0"/>
              <a:t>скел</a:t>
            </a:r>
            <a:r>
              <a:rPr lang="en-GB" sz="2400" dirty="0" smtClean="0"/>
              <a:t>e</a:t>
            </a:r>
            <a:r>
              <a:rPr lang="sr-Cyrl-RS" sz="2400" dirty="0" smtClean="0"/>
              <a:t>тно</a:t>
            </a:r>
            <a:r>
              <a:rPr lang="sr-Cyrl-CS" sz="2400" dirty="0" smtClean="0"/>
              <a:t> </a:t>
            </a:r>
            <a:r>
              <a:rPr lang="sr-Cyrl-RS" sz="2400" dirty="0" smtClean="0"/>
              <a:t>сазр</a:t>
            </a:r>
            <a:r>
              <a:rPr lang="sr-Cyrl-CS" sz="2400" dirty="0" smtClean="0"/>
              <a:t>e</a:t>
            </a:r>
            <a:r>
              <a:rPr lang="sr-Cyrl-RS" sz="2400" dirty="0" smtClean="0"/>
              <a:t>вањ</a:t>
            </a:r>
            <a:r>
              <a:rPr lang="sr-Cyrl-CS" sz="2400" dirty="0" smtClean="0"/>
              <a:t>e</a:t>
            </a:r>
            <a:endParaRPr lang="sr-Latn-RS" sz="2400" dirty="0" smtClean="0"/>
          </a:p>
          <a:p>
            <a:pPr>
              <a:lnSpc>
                <a:spcPct val="80000"/>
              </a:lnSpc>
            </a:pPr>
            <a:r>
              <a:rPr lang="sr-Cyrl-RS" sz="2400" dirty="0" smtClean="0"/>
              <a:t>Т</a:t>
            </a:r>
            <a:r>
              <a:rPr lang="sr-Latn-CS" sz="2400" dirty="0" smtClean="0"/>
              <a:t>e</a:t>
            </a:r>
            <a:r>
              <a:rPr lang="sr-Cyrl-RS" sz="2400" dirty="0" smtClean="0"/>
              <a:t>рапија</a:t>
            </a:r>
            <a:r>
              <a:rPr lang="sr-Latn-CS" sz="2400" dirty="0" smtClean="0"/>
              <a:t>: </a:t>
            </a:r>
          </a:p>
          <a:p>
            <a:pPr marL="530225" indent="280988">
              <a:lnSpc>
                <a:spcPct val="80000"/>
              </a:lnSpc>
            </a:pPr>
            <a:r>
              <a:rPr lang="sr-Cyrl-RS" sz="2400" dirty="0" smtClean="0"/>
              <a:t>Естрогени</a:t>
            </a:r>
            <a:r>
              <a:rPr lang="sr-Cyrl-CS" sz="2400" dirty="0" smtClean="0"/>
              <a:t>: </a:t>
            </a:r>
            <a:r>
              <a:rPr lang="sr-Cyrl-RS" sz="2400" dirty="0" smtClean="0"/>
              <a:t>раније</a:t>
            </a:r>
            <a:r>
              <a:rPr lang="sr-Latn-RS" sz="2400" dirty="0" smtClean="0"/>
              <a:t>-</a:t>
            </a:r>
            <a:r>
              <a:rPr lang="sr-Cyrl-RS" sz="2400" dirty="0" smtClean="0"/>
              <a:t>коњуговани</a:t>
            </a:r>
            <a:r>
              <a:rPr lang="sr-Cyrl-CS" sz="2400" dirty="0" smtClean="0"/>
              <a:t> </a:t>
            </a:r>
            <a:r>
              <a:rPr lang="sr-Cyrl-RS" sz="2400" dirty="0" smtClean="0"/>
              <a:t>естрогени</a:t>
            </a:r>
            <a:r>
              <a:rPr lang="sr-Cyrl-CS" sz="2400" dirty="0" smtClean="0"/>
              <a:t> </a:t>
            </a:r>
            <a:r>
              <a:rPr lang="sr-Cyrl-RS" sz="2400" dirty="0" smtClean="0"/>
              <a:t>у</a:t>
            </a:r>
            <a:r>
              <a:rPr lang="sr-Cyrl-CS" sz="2400" dirty="0" smtClean="0"/>
              <a:t> </a:t>
            </a:r>
            <a:r>
              <a:rPr lang="sr-Cyrl-RS" sz="2400" dirty="0" smtClean="0"/>
              <a:t>дози</a:t>
            </a:r>
            <a:r>
              <a:rPr lang="sr-Cyrl-CS" sz="2400" dirty="0" smtClean="0"/>
              <a:t> </a:t>
            </a:r>
            <a:r>
              <a:rPr lang="sr-Cyrl-RS" sz="2400" dirty="0" smtClean="0"/>
              <a:t>од</a:t>
            </a:r>
            <a:r>
              <a:rPr lang="sr-Cyrl-CS" sz="2400" dirty="0" smtClean="0"/>
              <a:t> </a:t>
            </a:r>
            <a:r>
              <a:rPr lang="sr-Latn-CS" sz="2400" dirty="0" smtClean="0"/>
              <a:t>7,5mg/24h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Прогестагени</a:t>
            </a:r>
            <a:r>
              <a:rPr lang="sr-Latn-CS" sz="2400" dirty="0" smtClean="0"/>
              <a:t> (21.-28.</a:t>
            </a:r>
            <a:r>
              <a:rPr lang="sr-Cyrl-RS" sz="2400" dirty="0" smtClean="0"/>
              <a:t>дан</a:t>
            </a:r>
            <a:r>
              <a:rPr lang="sr-Latn-CS" sz="2400" dirty="0" smtClean="0"/>
              <a:t>), </a:t>
            </a:r>
            <a:r>
              <a:rPr lang="sr-Cyrl-RS" sz="2400" dirty="0" smtClean="0"/>
              <a:t>сада</a:t>
            </a:r>
            <a:r>
              <a:rPr lang="sr-Latn-CS" sz="2400" dirty="0" smtClean="0"/>
              <a:t>- </a:t>
            </a:r>
            <a:r>
              <a:rPr lang="sr-Cyrl-RS" sz="2400" dirty="0" smtClean="0"/>
              <a:t>мање</a:t>
            </a:r>
            <a:r>
              <a:rPr lang="sr-Latn-CS" sz="2400" dirty="0" smtClean="0"/>
              <a:t> </a:t>
            </a:r>
            <a:r>
              <a:rPr lang="sr-Cyrl-RS" sz="2400" dirty="0" smtClean="0"/>
              <a:t>дозе</a:t>
            </a:r>
            <a:r>
              <a:rPr lang="sr-Latn-CS" sz="2400" dirty="0" smtClean="0"/>
              <a:t> </a:t>
            </a:r>
            <a:r>
              <a:rPr lang="sr-Cyrl-RS" sz="2400" dirty="0" smtClean="0"/>
              <a:t>естрогена</a:t>
            </a:r>
            <a:r>
              <a:rPr lang="sr-Latn-CS" sz="2400" dirty="0" smtClean="0"/>
              <a:t>: </a:t>
            </a:r>
            <a:r>
              <a:rPr lang="sr-Cyrl-RS" sz="2400" dirty="0" smtClean="0"/>
              <a:t>Етинил</a:t>
            </a:r>
            <a:r>
              <a:rPr lang="sr-Latn-CS" sz="2400" dirty="0" smtClean="0"/>
              <a:t> </a:t>
            </a:r>
            <a:r>
              <a:rPr lang="sr-Cyrl-RS" sz="2400" dirty="0" smtClean="0"/>
              <a:t>естрадиол</a:t>
            </a:r>
            <a:r>
              <a:rPr lang="sr-Latn-CS" sz="2400" dirty="0" smtClean="0"/>
              <a:t> 0,1 mg/24h </a:t>
            </a:r>
          </a:p>
          <a:p>
            <a:pPr marL="530225" indent="280988">
              <a:lnSpc>
                <a:spcPct val="80000"/>
              </a:lnSpc>
            </a:pPr>
            <a:r>
              <a:rPr lang="sr-Cyrl-RS" sz="2400" dirty="0" smtClean="0"/>
              <a:t>Аналози</a:t>
            </a:r>
            <a:r>
              <a:rPr lang="sr-Latn-CS" sz="2400" dirty="0" smtClean="0"/>
              <a:t> </a:t>
            </a:r>
            <a:r>
              <a:rPr lang="sr-Cyrl-RS" sz="2400" dirty="0" smtClean="0"/>
              <a:t>соматостатина</a:t>
            </a:r>
            <a:endParaRPr lang="sr-Latn-CS" sz="2400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sz="3000" dirty="0" smtClean="0"/>
              <a:t>Конституционално</a:t>
            </a:r>
            <a:r>
              <a:rPr lang="sr-Latn-RS" sz="3000" dirty="0" smtClean="0"/>
              <a:t> </a:t>
            </a:r>
            <a:r>
              <a:rPr lang="sr-Cyrl-RS" sz="3000" dirty="0" smtClean="0"/>
              <a:t>високи раст</a:t>
            </a:r>
            <a:r>
              <a:rPr lang="sr-Latn-RS" sz="3000" dirty="0" smtClean="0"/>
              <a:t> </a:t>
            </a:r>
            <a:endParaRPr lang="en-GB" sz="3000" dirty="0"/>
          </a:p>
        </p:txBody>
      </p:sp>
    </p:spTree>
  </p:cSld>
  <p:clrMapOvr>
    <a:masterClrMapping/>
  </p:clrMapOvr>
  <p:transition advTm="12257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91264" cy="792088"/>
          </a:xfrm>
        </p:spPr>
        <p:txBody>
          <a:bodyPr/>
          <a:lstStyle/>
          <a:p>
            <a:pPr algn="ctr"/>
            <a:r>
              <a:rPr lang="sr-Latn-RS" sz="3500" dirty="0" smtClean="0"/>
              <a:t/>
            </a:r>
            <a:br>
              <a:rPr lang="sr-Latn-RS" sz="3500" dirty="0" smtClean="0"/>
            </a:br>
            <a:r>
              <a:rPr lang="sr-Cyrl-RS" sz="3500" dirty="0" smtClean="0"/>
              <a:t>Питуитарни</a:t>
            </a:r>
            <a:r>
              <a:rPr lang="sr-Latn-RS" sz="3500" dirty="0" smtClean="0"/>
              <a:t> </a:t>
            </a:r>
            <a:r>
              <a:rPr lang="sr-Cyrl-RS" sz="3500" dirty="0" smtClean="0"/>
              <a:t>гигантизам</a:t>
            </a:r>
            <a:endParaRPr lang="en-GB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4411662"/>
          </a:xfrm>
        </p:spPr>
        <p:txBody>
          <a:bodyPr/>
          <a:lstStyle/>
          <a:p>
            <a:r>
              <a:rPr lang="sr-Cyrl-RS" sz="2400" dirty="0" smtClean="0"/>
              <a:t>Представља</a:t>
            </a:r>
            <a:r>
              <a:rPr lang="sr-Latn-RS" sz="2400" dirty="0" smtClean="0"/>
              <a:t> </a:t>
            </a:r>
            <a:r>
              <a:rPr lang="sr-Cyrl-RS" sz="2400" dirty="0" smtClean="0"/>
              <a:t>ексцесивно</a:t>
            </a:r>
            <a:r>
              <a:rPr lang="en-GB" sz="2400" dirty="0" smtClean="0"/>
              <a:t> </a:t>
            </a:r>
            <a:r>
              <a:rPr lang="sr-Cyrl-RS" sz="2400" dirty="0" smtClean="0"/>
              <a:t>лучење</a:t>
            </a:r>
            <a:r>
              <a:rPr lang="en-GB" sz="2400" dirty="0" smtClean="0"/>
              <a:t> </a:t>
            </a:r>
            <a:r>
              <a:rPr lang="sr-Cyrl-RS" sz="2400" dirty="0" smtClean="0"/>
              <a:t>ХР</a:t>
            </a:r>
            <a:r>
              <a:rPr lang="en-GB" sz="2400" dirty="0" smtClean="0"/>
              <a:t> </a:t>
            </a:r>
            <a:r>
              <a:rPr lang="sr-Cyrl-RS" sz="2400" dirty="0" smtClean="0"/>
              <a:t>за</a:t>
            </a:r>
            <a:r>
              <a:rPr lang="en-GB" sz="2400" dirty="0" smtClean="0"/>
              <a:t> </a:t>
            </a:r>
            <a:r>
              <a:rPr lang="sr-Cyrl-RS" sz="2400" dirty="0" smtClean="0"/>
              <a:t>време</a:t>
            </a:r>
            <a:r>
              <a:rPr lang="en-GB" sz="2400" dirty="0" smtClean="0"/>
              <a:t> </a:t>
            </a:r>
            <a:r>
              <a:rPr lang="sr-Cyrl-RS" sz="2400" dirty="0" smtClean="0"/>
              <a:t>детињства</a:t>
            </a:r>
            <a:r>
              <a:rPr lang="en-GB" sz="2400" dirty="0" smtClean="0"/>
              <a:t> </a:t>
            </a:r>
            <a:r>
              <a:rPr lang="sr-Cyrl-RS" sz="2400" dirty="0" smtClean="0"/>
              <a:t>док</a:t>
            </a:r>
            <a:r>
              <a:rPr lang="en-GB" sz="2400" dirty="0" smtClean="0"/>
              <a:t> </a:t>
            </a:r>
            <a:r>
              <a:rPr lang="sr-Cyrl-RS" sz="2400" dirty="0" smtClean="0"/>
              <a:t>су</a:t>
            </a:r>
            <a:r>
              <a:rPr lang="en-GB" sz="2400" dirty="0" smtClean="0"/>
              <a:t> </a:t>
            </a:r>
            <a:r>
              <a:rPr lang="sr-Cyrl-RS" sz="2400" dirty="0" smtClean="0"/>
              <a:t>епифизне</a:t>
            </a:r>
            <a:r>
              <a:rPr lang="en-GB" sz="2400" dirty="0" smtClean="0"/>
              <a:t> </a:t>
            </a:r>
            <a:r>
              <a:rPr lang="sr-Cyrl-RS" sz="2400" dirty="0" smtClean="0"/>
              <a:t>пукотине</a:t>
            </a:r>
            <a:r>
              <a:rPr lang="en-GB" sz="2400" dirty="0" smtClean="0"/>
              <a:t> </a:t>
            </a:r>
            <a:r>
              <a:rPr lang="sr-Cyrl-RS" sz="2400" dirty="0" smtClean="0"/>
              <a:t>отворене</a:t>
            </a:r>
            <a:endParaRPr lang="en-GB" sz="2400" dirty="0" smtClean="0"/>
          </a:p>
          <a:p>
            <a:r>
              <a:rPr lang="sr-Cyrl-RS" sz="2400" dirty="0" smtClean="0"/>
              <a:t>Врло</a:t>
            </a:r>
            <a:r>
              <a:rPr lang="sr-Latn-CS" sz="2400" dirty="0" smtClean="0"/>
              <a:t> </a:t>
            </a:r>
            <a:r>
              <a:rPr lang="sr-Cyrl-RS" sz="2400" dirty="0" smtClean="0"/>
              <a:t>је</a:t>
            </a:r>
            <a:r>
              <a:rPr lang="sr-Latn-CS" sz="2400" dirty="0" smtClean="0"/>
              <a:t> </a:t>
            </a:r>
            <a:r>
              <a:rPr lang="sr-Cyrl-RS" sz="2400" dirty="0" smtClean="0"/>
              <a:t>редак</a:t>
            </a:r>
            <a:r>
              <a:rPr lang="sr-Latn-CS" sz="2400" dirty="0" smtClean="0"/>
              <a:t> </a:t>
            </a:r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детињству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готово</a:t>
            </a:r>
            <a:r>
              <a:rPr lang="sr-Latn-CS" sz="2400" dirty="0" smtClean="0"/>
              <a:t> </a:t>
            </a:r>
            <a:r>
              <a:rPr lang="sr-Cyrl-RS" sz="2400" dirty="0" smtClean="0"/>
              <a:t>увек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настаје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као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последица</a:t>
            </a:r>
            <a:r>
              <a:rPr lang="sr-Latn-CS" sz="2400" dirty="0" smtClean="0"/>
              <a:t> </a:t>
            </a:r>
            <a:r>
              <a:rPr lang="sr-Cyrl-RS" sz="2400" dirty="0" smtClean="0"/>
              <a:t>аденома</a:t>
            </a:r>
            <a:r>
              <a:rPr lang="sr-Latn-CS" sz="2400" dirty="0" smtClean="0"/>
              <a:t> </a:t>
            </a:r>
            <a:r>
              <a:rPr lang="sr-Cyrl-RS" sz="2400" dirty="0" smtClean="0"/>
              <a:t>хипофизе</a:t>
            </a:r>
            <a:r>
              <a:rPr lang="sr-Latn-CS" sz="2400" dirty="0" smtClean="0"/>
              <a:t> </a:t>
            </a:r>
            <a:r>
              <a:rPr lang="sr-Cyrl-RS" sz="2400" dirty="0" smtClean="0"/>
              <a:t>који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некада</a:t>
            </a:r>
            <a:r>
              <a:rPr lang="sr-Latn-CS" sz="2400" dirty="0" smtClean="0"/>
              <a:t> </a:t>
            </a:r>
            <a:r>
              <a:rPr lang="sr-Cyrl-RS" sz="2400" dirty="0" smtClean="0"/>
              <a:t>секретују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пролактин</a:t>
            </a:r>
            <a:r>
              <a:rPr lang="sr-Latn-CS" sz="2400" dirty="0" smtClean="0"/>
              <a:t> , </a:t>
            </a:r>
          </a:p>
          <a:p>
            <a:r>
              <a:rPr lang="sr-Cyrl-RS" sz="2400" dirty="0" smtClean="0"/>
              <a:t>Може</a:t>
            </a:r>
            <a:r>
              <a:rPr lang="sr-Latn-CS" sz="2400" dirty="0" smtClean="0"/>
              <a:t> </a:t>
            </a:r>
            <a:r>
              <a:rPr lang="sr-Cyrl-RS" sz="2400" dirty="0" smtClean="0"/>
              <a:t>бити</a:t>
            </a:r>
            <a:r>
              <a:rPr lang="sr-Latn-CS" sz="2400" dirty="0" smtClean="0"/>
              <a:t> </a:t>
            </a:r>
            <a:r>
              <a:rPr lang="sr-Cyrl-RS" sz="2400" dirty="0" smtClean="0"/>
              <a:t>изолован</a:t>
            </a:r>
            <a:r>
              <a:rPr lang="sr-Latn-CS" sz="2400" dirty="0" smtClean="0"/>
              <a:t> </a:t>
            </a:r>
            <a:r>
              <a:rPr lang="sr-Cyrl-RS" sz="2400" dirty="0" smtClean="0"/>
              <a:t>или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настати</a:t>
            </a:r>
            <a:r>
              <a:rPr lang="sr-Latn-CS" sz="2400" dirty="0" smtClean="0"/>
              <a:t> </a:t>
            </a:r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склопу</a:t>
            </a:r>
            <a:r>
              <a:rPr lang="sr-Latn-CS" sz="2400" dirty="0" smtClean="0"/>
              <a:t> </a:t>
            </a:r>
            <a:r>
              <a:rPr lang="sr-Cyrl-RS" sz="2400" dirty="0" smtClean="0"/>
              <a:t>синдрома</a:t>
            </a:r>
            <a:r>
              <a:rPr lang="sr-Latn-CS" sz="2400" dirty="0" smtClean="0"/>
              <a:t> (McCune-Albright-o</a:t>
            </a:r>
            <a:r>
              <a:rPr lang="sr-Cyrl-RS" sz="2400" dirty="0" smtClean="0"/>
              <a:t>в</a:t>
            </a:r>
            <a:r>
              <a:rPr lang="sr-Latn-CS" sz="2400" dirty="0" smtClean="0"/>
              <a:t>, Bourneville-o</a:t>
            </a:r>
            <a:r>
              <a:rPr lang="sr-Cyrl-RS" sz="2400" dirty="0" smtClean="0"/>
              <a:t>в</a:t>
            </a:r>
            <a:r>
              <a:rPr lang="sr-Latn-CS" sz="2400" dirty="0" smtClean="0"/>
              <a:t>). </a:t>
            </a:r>
          </a:p>
          <a:p>
            <a:r>
              <a:rPr lang="sr-Cyrl-RS" sz="2400" dirty="0" smtClean="0"/>
              <a:t>Највероватнији</a:t>
            </a:r>
            <a:r>
              <a:rPr lang="sr-Latn-CS" sz="2400" dirty="0" smtClean="0"/>
              <a:t> </a:t>
            </a:r>
            <a:r>
              <a:rPr lang="sr-Cyrl-RS" sz="2400" dirty="0" smtClean="0"/>
              <a:t>узрок</a:t>
            </a:r>
            <a:r>
              <a:rPr lang="sr-Latn-CS" sz="2400" dirty="0" smtClean="0"/>
              <a:t>- </a:t>
            </a:r>
            <a:r>
              <a:rPr lang="sr-Cyrl-RS" sz="2400" dirty="0" smtClean="0"/>
              <a:t>мутације</a:t>
            </a:r>
            <a:r>
              <a:rPr lang="sr-Latn-CS" sz="2400" dirty="0" smtClean="0"/>
              <a:t> G </a:t>
            </a:r>
            <a:r>
              <a:rPr lang="sr-Cyrl-RS" sz="2400" dirty="0" smtClean="0"/>
              <a:t>протеина</a:t>
            </a:r>
            <a:r>
              <a:rPr lang="sr-Latn-CS" sz="2400" dirty="0" smtClean="0"/>
              <a:t>  </a:t>
            </a:r>
            <a:r>
              <a:rPr lang="sr-Cyrl-RS" sz="2400" dirty="0" smtClean="0"/>
              <a:t>која</a:t>
            </a:r>
            <a:r>
              <a:rPr lang="sr-Latn-CS" sz="2400" dirty="0" smtClean="0"/>
              <a:t> </a:t>
            </a:r>
            <a:r>
              <a:rPr lang="sr-Cyrl-RS" sz="2400" dirty="0" smtClean="0"/>
              <a:t>повећава</a:t>
            </a:r>
            <a:r>
              <a:rPr lang="sr-Latn-CS" sz="2400" dirty="0" smtClean="0"/>
              <a:t> </a:t>
            </a:r>
            <a:r>
              <a:rPr lang="sr-Cyrl-RS" sz="2400" dirty="0" smtClean="0"/>
              <a:t>синтезу</a:t>
            </a:r>
            <a:r>
              <a:rPr lang="sr-Latn-CS" sz="2400" dirty="0" smtClean="0"/>
              <a:t> cAMP, </a:t>
            </a:r>
            <a:r>
              <a:rPr lang="sr-Cyrl-RS" sz="2400" dirty="0" smtClean="0"/>
              <a:t>мада</a:t>
            </a:r>
            <a:r>
              <a:rPr lang="sr-Latn-CS" sz="2400" dirty="0" smtClean="0"/>
              <a:t> </a:t>
            </a:r>
            <a:r>
              <a:rPr lang="sr-Cyrl-RS" sz="2400" dirty="0" smtClean="0"/>
              <a:t>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могући</a:t>
            </a:r>
            <a:r>
              <a:rPr lang="sr-Latn-CS" sz="2400" dirty="0" smtClean="0"/>
              <a:t> </a:t>
            </a:r>
            <a:r>
              <a:rPr lang="sr-Cyrl-RS" sz="2400" dirty="0" smtClean="0"/>
              <a:t>узрок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изостанак</a:t>
            </a:r>
            <a:r>
              <a:rPr lang="sr-Latn-CS" sz="2400" dirty="0" smtClean="0"/>
              <a:t> </a:t>
            </a:r>
            <a:r>
              <a:rPr lang="sr-Cyrl-RS" sz="2400" dirty="0" smtClean="0"/>
              <a:t>супресорног</a:t>
            </a:r>
            <a:r>
              <a:rPr lang="sr-Latn-CS" sz="2400" dirty="0" smtClean="0"/>
              <a:t> SOCS-2 </a:t>
            </a:r>
            <a:r>
              <a:rPr lang="sr-Cyrl-RS" sz="2400" dirty="0" smtClean="0"/>
              <a:t>гена</a:t>
            </a:r>
            <a:r>
              <a:rPr lang="sr-Latn-CS" sz="2400" dirty="0" smtClean="0"/>
              <a:t>. </a:t>
            </a:r>
          </a:p>
          <a:p>
            <a:endParaRPr lang="en-GB" sz="1600" dirty="0"/>
          </a:p>
        </p:txBody>
      </p:sp>
    </p:spTree>
  </p:cSld>
  <p:clrMapOvr>
    <a:masterClrMapping/>
  </p:clrMapOvr>
  <p:transition advTm="4369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373616" cy="4411662"/>
          </a:xfrm>
        </p:spPr>
        <p:txBody>
          <a:bodyPr/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Вишак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хормона раста</a:t>
            </a:r>
            <a:r>
              <a:rPr lang="sr-Latn-CS" sz="2400" dirty="0" smtClean="0">
                <a:cs typeface="Times New Roman" panose="02020603050405020304" pitchFamily="18" charset="0"/>
              </a:rPr>
              <a:t>: </a:t>
            </a:r>
          </a:p>
          <a:p>
            <a:pPr marL="633413" indent="1778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гигантизам</a:t>
            </a:r>
            <a:r>
              <a:rPr lang="sr-Latn-CS" sz="2400" dirty="0" smtClean="0">
                <a:cs typeface="Times New Roman" panose="02020603050405020304" pitchFamily="18" charset="0"/>
              </a:rPr>
              <a:t>- </a:t>
            </a:r>
            <a:r>
              <a:rPr lang="sr-Cyrl-RS" sz="2400" dirty="0" smtClean="0">
                <a:cs typeface="Times New Roman" panose="02020603050405020304" pitchFamily="18" charset="0"/>
              </a:rPr>
              <a:t>код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деце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пре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завршетка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раста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marL="633413" indent="1778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акромегалија</a:t>
            </a:r>
            <a:r>
              <a:rPr lang="sr-Latn-CS" sz="2400" dirty="0" smtClean="0">
                <a:cs typeface="Times New Roman" panose="02020603050405020304" pitchFamily="18" charset="0"/>
              </a:rPr>
              <a:t>- </a:t>
            </a:r>
            <a:r>
              <a:rPr lang="sr-Cyrl-RS" sz="2400" dirty="0" smtClean="0">
                <a:cs typeface="Times New Roman" panose="02020603050405020304" pitchFamily="18" charset="0"/>
              </a:rPr>
              <a:t>након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завршетка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раста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marL="633413" indent="17780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sr-Latn-CS" sz="2400" dirty="0" smtClean="0"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b="1" dirty="0" smtClean="0">
                <a:cs typeface="Times New Roman" panose="02020603050405020304" pitchFamily="18" charset="0"/>
              </a:rPr>
              <a:t>Клинички</a:t>
            </a:r>
            <a:r>
              <a:rPr lang="sr-Latn-CS" sz="2400" b="1" dirty="0" smtClean="0"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cs typeface="Times New Roman" panose="02020603050405020304" pitchFamily="18" charset="0"/>
              </a:rPr>
              <a:t>симптоми</a:t>
            </a:r>
            <a:r>
              <a:rPr lang="sr-Latn-CS" sz="2400" b="1" dirty="0" smtClean="0"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cs typeface="Times New Roman" panose="02020603050405020304" pitchFamily="18" charset="0"/>
              </a:rPr>
              <a:t>и</a:t>
            </a:r>
            <a:r>
              <a:rPr lang="sr-Latn-CS" sz="2400" b="1" dirty="0" smtClean="0"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cs typeface="Times New Roman" panose="02020603050405020304" pitchFamily="18" charset="0"/>
              </a:rPr>
              <a:t>знаци</a:t>
            </a:r>
            <a:r>
              <a:rPr lang="sr-Latn-CS" sz="2400" b="1" dirty="0" smtClean="0">
                <a:cs typeface="Times New Roman" panose="02020603050405020304" pitchFamily="18" charset="0"/>
              </a:rPr>
              <a:t>: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убрзан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линеарни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раст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велике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шаке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стопала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успоравање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пубертета</a:t>
            </a:r>
            <a:r>
              <a:rPr lang="sr-Latn-CS" sz="2400" dirty="0" smtClean="0">
                <a:cs typeface="Times New Roman" panose="02020603050405020304" pitchFamily="18" charset="0"/>
              </a:rPr>
              <a:t>- </a:t>
            </a:r>
            <a:r>
              <a:rPr lang="sr-Cyrl-RS" sz="2400" dirty="0" smtClean="0">
                <a:cs typeface="Times New Roman" panose="02020603050405020304" pitchFamily="18" charset="0"/>
              </a:rPr>
              <a:t>компресија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Latn-RS" sz="2400" dirty="0" smtClean="0">
                <a:cs typeface="Times New Roman" panose="02020603050405020304" pitchFamily="18" charset="0"/>
              </a:rPr>
              <a:t>FSH</a:t>
            </a:r>
            <a:r>
              <a:rPr lang="sr-Latn-CS" sz="2400" dirty="0" smtClean="0">
                <a:cs typeface="Times New Roman" panose="02020603050405020304" pitchFamily="18" charset="0"/>
              </a:rPr>
              <a:t>/LH </a:t>
            </a:r>
            <a:r>
              <a:rPr lang="sr-Cyrl-RS" sz="2400" dirty="0" smtClean="0">
                <a:cs typeface="Times New Roman" panose="02020603050405020304" pitchFamily="18" charset="0"/>
              </a:rPr>
              <a:t>ћелија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грубе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црте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лица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дефицит</a:t>
            </a:r>
            <a:r>
              <a:rPr lang="sr-Latn-CS" sz="2400" dirty="0" smtClean="0">
                <a:cs typeface="Times New Roman" panose="02020603050405020304" pitchFamily="18" charset="0"/>
              </a:rPr>
              <a:t> TSH, ACTH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битемпорална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хемианопсија</a:t>
            </a:r>
            <a:endParaRPr lang="sr-Latn-CS" sz="2400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Latn-RS" sz="3500" dirty="0" smtClean="0"/>
              <a:t/>
            </a:r>
            <a:br>
              <a:rPr lang="sr-Latn-RS" sz="3500" dirty="0" smtClean="0"/>
            </a:br>
            <a:r>
              <a:rPr lang="sr-Cyrl-RS" sz="3500" dirty="0" smtClean="0"/>
              <a:t>Питуитарни</a:t>
            </a:r>
            <a:r>
              <a:rPr lang="sr-Latn-RS" sz="3500" dirty="0" smtClean="0"/>
              <a:t> </a:t>
            </a:r>
            <a:r>
              <a:rPr lang="sr-Cyrl-RS" sz="3500" dirty="0" smtClean="0"/>
              <a:t>гигантизам</a:t>
            </a:r>
            <a:endParaRPr lang="en-GB" sz="3500" dirty="0"/>
          </a:p>
        </p:txBody>
      </p:sp>
    </p:spTree>
  </p:cSld>
  <p:clrMapOvr>
    <a:masterClrMapping/>
  </p:clrMapOvr>
  <p:transition advTm="5114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435280" cy="4411662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b="1" dirty="0" smtClean="0">
                <a:cs typeface="Times New Roman" panose="02020603050405020304" pitchFamily="18" charset="0"/>
              </a:rPr>
              <a:t>Дијагноза</a:t>
            </a:r>
            <a:r>
              <a:rPr lang="sr-Latn-CS" sz="2400" b="1" dirty="0" smtClean="0">
                <a:cs typeface="Times New Roman" panose="02020603050405020304" pitchFamily="18" charset="0"/>
              </a:rPr>
              <a:t>:</a:t>
            </a:r>
          </a:p>
          <a:p>
            <a:pPr indent="187325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Висок</a:t>
            </a:r>
            <a:r>
              <a:rPr lang="sr-Latn-CS" sz="2400" dirty="0" smtClean="0">
                <a:cs typeface="Times New Roman" panose="02020603050405020304" pitchFamily="18" charset="0"/>
              </a:rPr>
              <a:t> GH, IGF-1, PRL</a:t>
            </a:r>
          </a:p>
          <a:p>
            <a:pPr indent="187325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Одсуство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супресије</a:t>
            </a:r>
            <a:r>
              <a:rPr lang="sr-Latn-CS" sz="2400" dirty="0" smtClean="0">
                <a:cs typeface="Times New Roman" panose="02020603050405020304" pitchFamily="18" charset="0"/>
              </a:rPr>
              <a:t> GH </a:t>
            </a:r>
            <a:r>
              <a:rPr lang="sr-Cyrl-RS" sz="2400" dirty="0" smtClean="0">
                <a:cs typeface="Times New Roman" panose="02020603050405020304" pitchFamily="18" charset="0"/>
              </a:rPr>
              <a:t>на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инфузију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глукозе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indent="187325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Latn-CS" sz="2400" dirty="0" smtClean="0">
                <a:cs typeface="Times New Roman" panose="02020603050405020304" pitchFamily="18" charset="0"/>
              </a:rPr>
              <a:t>NMR </a:t>
            </a:r>
            <a:r>
              <a:rPr lang="sr-Cyrl-RS" sz="2400" dirty="0" smtClean="0">
                <a:cs typeface="Times New Roman" panose="02020603050405020304" pitchFamily="18" charset="0"/>
              </a:rPr>
              <a:t>селарне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регије</a:t>
            </a:r>
            <a:r>
              <a:rPr lang="sr-Latn-CS" sz="2400" dirty="0" smtClean="0">
                <a:cs typeface="Times New Roman" panose="02020603050405020304" pitchFamily="18" charset="0"/>
              </a:rPr>
              <a:t>-</a:t>
            </a:r>
            <a:r>
              <a:rPr lang="sr-Latn-CS" sz="2400" b="1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аденом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хипофизе</a:t>
            </a:r>
            <a:endParaRPr lang="sr-Cyrl-RS" sz="2400" b="1" dirty="0" smtClean="0"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b="1" dirty="0" smtClean="0"/>
              <a:t>Лечење</a:t>
            </a:r>
            <a:r>
              <a:rPr lang="sr-Latn-CS" sz="2400" dirty="0" smtClean="0"/>
              <a:t>:</a:t>
            </a:r>
          </a:p>
          <a:p>
            <a:pPr indent="100013"/>
            <a:r>
              <a:rPr lang="sr-Latn-CS" sz="2400" dirty="0" smtClean="0"/>
              <a:t> </a:t>
            </a:r>
            <a:r>
              <a:rPr lang="sr-Cyrl-RS" sz="2400" dirty="0" smtClean="0"/>
              <a:t>Конзервативна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терапија</a:t>
            </a:r>
            <a:r>
              <a:rPr lang="sr-Latn-CS" sz="2400" dirty="0" smtClean="0"/>
              <a:t>: </a:t>
            </a:r>
            <a:r>
              <a:rPr lang="sr-Cyrl-RS" sz="2400" dirty="0" smtClean="0"/>
              <a:t>бромокриптин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аналог</a:t>
            </a:r>
            <a:r>
              <a:rPr lang="sr-Latn-CS" sz="2400" dirty="0" smtClean="0"/>
              <a:t> </a:t>
            </a:r>
            <a:r>
              <a:rPr lang="sr-Cyrl-RS" sz="2400" dirty="0" smtClean="0"/>
              <a:t>соматостатина</a:t>
            </a:r>
            <a:r>
              <a:rPr lang="sr-Latn-CS" sz="2400" dirty="0" smtClean="0"/>
              <a:t> (</a:t>
            </a:r>
            <a:r>
              <a:rPr lang="sr-Cyrl-RS" sz="2400" dirty="0" smtClean="0"/>
              <a:t>октреотид</a:t>
            </a:r>
            <a:r>
              <a:rPr lang="sr-Latn-CS" sz="2400" dirty="0" smtClean="0"/>
              <a:t>)</a:t>
            </a:r>
          </a:p>
          <a:p>
            <a:pPr indent="100013"/>
            <a:r>
              <a:rPr lang="sr-Latn-CS" sz="2400" dirty="0" smtClean="0"/>
              <a:t> </a:t>
            </a:r>
            <a:r>
              <a:rPr lang="sr-Cyrl-RS" sz="2400" dirty="0" smtClean="0"/>
              <a:t>Ендохируршка</a:t>
            </a:r>
            <a:r>
              <a:rPr lang="sr-Latn-CS" sz="2400" dirty="0" smtClean="0"/>
              <a:t> </a:t>
            </a:r>
            <a:r>
              <a:rPr lang="sr-Cyrl-RS" sz="2400" dirty="0" smtClean="0"/>
              <a:t>терапија</a:t>
            </a:r>
            <a:r>
              <a:rPr lang="sr-Latn-CS" sz="2400" dirty="0" smtClean="0"/>
              <a:t> </a:t>
            </a:r>
            <a:r>
              <a:rPr lang="sr-Cyrl-RS" sz="2400" dirty="0" smtClean="0"/>
              <a:t>избора</a:t>
            </a:r>
            <a:r>
              <a:rPr lang="sr-Latn-CS" sz="2400" dirty="0" smtClean="0"/>
              <a:t>: </a:t>
            </a:r>
            <a:r>
              <a:rPr lang="sr-Cyrl-RS" sz="2400" dirty="0" smtClean="0"/>
              <a:t>трансфеноидална</a:t>
            </a:r>
            <a:r>
              <a:rPr lang="sr-Latn-CS" sz="2400" dirty="0" smtClean="0"/>
              <a:t> </a:t>
            </a:r>
            <a:r>
              <a:rPr lang="sr-Cyrl-RS" sz="2400" dirty="0" smtClean="0"/>
              <a:t>операција</a:t>
            </a:r>
            <a:r>
              <a:rPr lang="sr-Latn-CS" sz="2400" dirty="0" smtClean="0"/>
              <a:t> </a:t>
            </a:r>
          </a:p>
          <a:p>
            <a:pPr indent="100013"/>
            <a:r>
              <a:rPr lang="sr-Cyrl-RS" sz="2400" dirty="0" smtClean="0"/>
              <a:t>Терапијски</a:t>
            </a:r>
            <a:r>
              <a:rPr lang="sr-Latn-CS" sz="2400" dirty="0" smtClean="0"/>
              <a:t> </a:t>
            </a:r>
            <a:r>
              <a:rPr lang="sr-Cyrl-RS" sz="2400" dirty="0" smtClean="0"/>
              <a:t>покушаји</a:t>
            </a:r>
            <a:r>
              <a:rPr lang="sr-Latn-CS" sz="2400" dirty="0" smtClean="0"/>
              <a:t>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анат</a:t>
            </a:r>
            <a:r>
              <a:rPr lang="sr-Latn-CS" sz="2400" dirty="0" smtClean="0"/>
              <a:t>a</a:t>
            </a:r>
            <a:r>
              <a:rPr lang="sr-Cyrl-RS" sz="2400" dirty="0" smtClean="0"/>
              <a:t>гонистима</a:t>
            </a:r>
            <a:r>
              <a:rPr lang="sr-Latn-CS" sz="2400" dirty="0" smtClean="0"/>
              <a:t> </a:t>
            </a:r>
            <a:r>
              <a:rPr lang="sr-Cyrl-RS" sz="2400" dirty="0" smtClean="0"/>
              <a:t>рецептора</a:t>
            </a:r>
            <a:r>
              <a:rPr lang="sr-Latn-CS" sz="2400" dirty="0" smtClean="0"/>
              <a:t> </a:t>
            </a:r>
            <a:r>
              <a:rPr lang="sr-Cyrl-RS" sz="2400" dirty="0" smtClean="0"/>
              <a:t>за</a:t>
            </a:r>
            <a:r>
              <a:rPr lang="sr-Latn-CS" sz="2400" dirty="0" smtClean="0"/>
              <a:t> </a:t>
            </a:r>
            <a:r>
              <a:rPr lang="sr-Cyrl-RS" sz="2400" dirty="0" smtClean="0"/>
              <a:t>хормон раста</a:t>
            </a:r>
            <a:r>
              <a:rPr lang="sr-Latn-CS" sz="2400" dirty="0" smtClean="0"/>
              <a:t>.</a:t>
            </a:r>
            <a:endParaRPr lang="en-GB" sz="2400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sz="3500" dirty="0" smtClean="0"/>
              <a:t>Питуитарни</a:t>
            </a:r>
            <a:r>
              <a:rPr lang="sr-Latn-RS" sz="3500" dirty="0" smtClean="0"/>
              <a:t> </a:t>
            </a:r>
            <a:r>
              <a:rPr lang="sr-Cyrl-RS" sz="3500" dirty="0" smtClean="0"/>
              <a:t>гигантизам</a:t>
            </a:r>
            <a:endParaRPr lang="en-GB" sz="3500" dirty="0"/>
          </a:p>
        </p:txBody>
      </p:sp>
    </p:spTree>
  </p:cSld>
  <p:clrMapOvr>
    <a:masterClrMapping/>
  </p:clrMapOvr>
  <p:transition advTm="4998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568952" cy="4411662"/>
          </a:xfrm>
        </p:spPr>
        <p:txBody>
          <a:bodyPr/>
          <a:lstStyle/>
          <a:p>
            <a:r>
              <a:rPr lang="sr-Cyrl-RS" sz="2400" dirty="0" smtClean="0"/>
              <a:t>Релативно</a:t>
            </a:r>
            <a:r>
              <a:rPr lang="sr-Latn-CS" sz="2400" dirty="0" smtClean="0"/>
              <a:t> </a:t>
            </a:r>
            <a:r>
              <a:rPr lang="sr-Cyrl-RS" sz="2400" dirty="0" smtClean="0"/>
              <a:t>чест</a:t>
            </a:r>
            <a:r>
              <a:rPr lang="sr-Latn-CS" sz="2400" dirty="0" smtClean="0"/>
              <a:t> </a:t>
            </a:r>
            <a:r>
              <a:rPr lang="sr-Cyrl-RS" sz="2400" dirty="0" smtClean="0"/>
              <a:t>генетски</a:t>
            </a:r>
            <a:r>
              <a:rPr lang="sr-Latn-CS" sz="2400" dirty="0" smtClean="0"/>
              <a:t> </a:t>
            </a:r>
            <a:r>
              <a:rPr lang="sr-Cyrl-RS" sz="2400" dirty="0" smtClean="0"/>
              <a:t>синдром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поремећаја</a:t>
            </a:r>
            <a:r>
              <a:rPr lang="sr-Latn-CS" sz="2400" dirty="0" smtClean="0"/>
              <a:t> </a:t>
            </a:r>
            <a:r>
              <a:rPr lang="sr-Cyrl-RS" sz="2400" dirty="0" smtClean="0"/>
              <a:t>везивног</a:t>
            </a:r>
            <a:r>
              <a:rPr lang="sr-Latn-CS" sz="2400" dirty="0" smtClean="0"/>
              <a:t> </a:t>
            </a:r>
            <a:r>
              <a:rPr lang="sr-Cyrl-RS" sz="2400" dirty="0" smtClean="0"/>
              <a:t>ткива</a:t>
            </a:r>
            <a:r>
              <a:rPr lang="sr-Latn-CS" sz="2400" dirty="0" smtClean="0"/>
              <a:t> (</a:t>
            </a:r>
            <a:r>
              <a:rPr lang="sr-Cyrl-RS" sz="2400" dirty="0" smtClean="0"/>
              <a:t>инциденца</a:t>
            </a:r>
            <a:r>
              <a:rPr lang="sr-Latn-CS" sz="2400" dirty="0" smtClean="0"/>
              <a:t> 1:5000-10000)</a:t>
            </a:r>
          </a:p>
          <a:p>
            <a:r>
              <a:rPr lang="sr-Latn-CS" sz="2400" dirty="0" smtClean="0"/>
              <a:t>AD </a:t>
            </a:r>
            <a:r>
              <a:rPr lang="sr-Cyrl-RS" sz="2400" dirty="0" smtClean="0"/>
              <a:t>се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наслеђује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мутација</a:t>
            </a:r>
            <a:r>
              <a:rPr lang="sr-Latn-CS" sz="2400" dirty="0" smtClean="0"/>
              <a:t> </a:t>
            </a:r>
            <a:r>
              <a:rPr lang="sr-Cyrl-RS" sz="2400" dirty="0" smtClean="0"/>
              <a:t>везан</a:t>
            </a:r>
            <a:r>
              <a:rPr lang="sr-Latn-CS" sz="2400" dirty="0" smtClean="0"/>
              <a:t>a </a:t>
            </a:r>
            <a:r>
              <a:rPr lang="sr-Cyrl-RS" sz="2400" dirty="0" smtClean="0"/>
              <a:t>з</a:t>
            </a:r>
            <a:r>
              <a:rPr lang="sr-Latn-CS" sz="2400" dirty="0" smtClean="0"/>
              <a:t>a FBN1 </a:t>
            </a:r>
            <a:r>
              <a:rPr lang="sr-Cyrl-RS" sz="2400" dirty="0" smtClean="0"/>
              <a:t>ген</a:t>
            </a:r>
            <a:r>
              <a:rPr lang="sr-Latn-CS" sz="2400" dirty="0" smtClean="0"/>
              <a:t> </a:t>
            </a:r>
            <a:r>
              <a:rPr lang="sr-Cyrl-RS" sz="2400" dirty="0" smtClean="0"/>
              <a:t>који</a:t>
            </a:r>
            <a:r>
              <a:rPr lang="sr-Latn-CS" sz="2400" dirty="0" smtClean="0"/>
              <a:t> </a:t>
            </a:r>
            <a:r>
              <a:rPr lang="sr-Cyrl-RS" sz="2400" dirty="0" smtClean="0"/>
              <a:t>се</a:t>
            </a:r>
            <a:r>
              <a:rPr lang="sr-Latn-CS" sz="2400" dirty="0" smtClean="0"/>
              <a:t> </a:t>
            </a:r>
            <a:r>
              <a:rPr lang="sr-Cyrl-RS" sz="2400" dirty="0" smtClean="0"/>
              <a:t>налази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на</a:t>
            </a:r>
            <a:r>
              <a:rPr lang="sr-Latn-CS" sz="2400" dirty="0" smtClean="0"/>
              <a:t> 15. </a:t>
            </a:r>
            <a:r>
              <a:rPr lang="sr-Cyrl-RS" sz="2400" dirty="0" smtClean="0"/>
              <a:t>хромозому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контролише</a:t>
            </a:r>
            <a:r>
              <a:rPr lang="sr-Latn-CS" sz="2400" dirty="0" smtClean="0"/>
              <a:t> </a:t>
            </a:r>
            <a:r>
              <a:rPr lang="sr-Cyrl-RS" sz="2400" dirty="0" smtClean="0"/>
              <a:t>синтезу</a:t>
            </a:r>
            <a:r>
              <a:rPr lang="sr-Latn-CS" sz="2400" dirty="0" smtClean="0"/>
              <a:t> </a:t>
            </a:r>
            <a:r>
              <a:rPr lang="sr-Cyrl-RS" sz="2400" dirty="0" smtClean="0"/>
              <a:t>фибрилина</a:t>
            </a:r>
            <a:r>
              <a:rPr lang="sr-Latn-CS" sz="2400" dirty="0" smtClean="0"/>
              <a:t>-1. </a:t>
            </a:r>
          </a:p>
          <a:p>
            <a:r>
              <a:rPr lang="sr-Cyrl-RS" sz="2400" dirty="0" smtClean="0"/>
              <a:t>У</a:t>
            </a:r>
            <a:r>
              <a:rPr lang="sr-Latn-CS" sz="2400" dirty="0" smtClean="0"/>
              <a:t> 25% </a:t>
            </a:r>
            <a:r>
              <a:rPr lang="sr-Cyrl-RS" sz="2400" dirty="0" smtClean="0"/>
              <a:t>мутација</a:t>
            </a:r>
            <a:r>
              <a:rPr lang="sr-Latn-CS" sz="2400" dirty="0" smtClean="0"/>
              <a:t> </a:t>
            </a:r>
            <a:r>
              <a:rPr lang="sr-Cyrl-RS" sz="2400" dirty="0" smtClean="0"/>
              <a:t>де</a:t>
            </a:r>
            <a:r>
              <a:rPr lang="sr-Latn-CS" sz="2400" dirty="0" smtClean="0"/>
              <a:t> </a:t>
            </a:r>
            <a:r>
              <a:rPr lang="sr-Cyrl-RS" sz="2400" dirty="0" smtClean="0"/>
              <a:t>ново</a:t>
            </a:r>
            <a:r>
              <a:rPr lang="sr-Latn-CS" sz="2400" dirty="0" smtClean="0"/>
              <a:t>. </a:t>
            </a:r>
          </a:p>
          <a:p>
            <a:r>
              <a:rPr lang="sr-Cyrl-RS" sz="2400" dirty="0" smtClean="0"/>
              <a:t>Протеин</a:t>
            </a:r>
            <a:r>
              <a:rPr lang="sr-Latn-CS" sz="2400" dirty="0" smtClean="0"/>
              <a:t> </a:t>
            </a:r>
            <a:r>
              <a:rPr lang="sr-Cyrl-RS" sz="2400" dirty="0" smtClean="0"/>
              <a:t>фибирилин</a:t>
            </a:r>
            <a:r>
              <a:rPr lang="sr-Latn-CS" sz="2400" dirty="0" smtClean="0"/>
              <a:t>-1 </a:t>
            </a:r>
            <a:r>
              <a:rPr lang="sr-Cyrl-RS" sz="2400" dirty="0" smtClean="0"/>
              <a:t>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најважнији</a:t>
            </a:r>
            <a:r>
              <a:rPr lang="sr-Latn-CS" sz="2400" dirty="0" smtClean="0"/>
              <a:t> </a:t>
            </a:r>
            <a:r>
              <a:rPr lang="sr-Cyrl-RS" sz="2400" dirty="0" smtClean="0"/>
              <a:t>део</a:t>
            </a:r>
            <a:r>
              <a:rPr lang="sr-Latn-CS" sz="2400" dirty="0" smtClean="0"/>
              <a:t> </a:t>
            </a:r>
            <a:r>
              <a:rPr lang="sr-Cyrl-RS" sz="2400" dirty="0" smtClean="0"/>
              <a:t>интрацелуларног</a:t>
            </a:r>
            <a:r>
              <a:rPr lang="sr-Latn-CS" sz="2400" dirty="0" smtClean="0"/>
              <a:t> </a:t>
            </a:r>
            <a:r>
              <a:rPr lang="sr-Cyrl-RS" sz="2400" dirty="0" smtClean="0"/>
              <a:t>матрикса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од</a:t>
            </a:r>
            <a:r>
              <a:rPr lang="sr-Latn-CS" sz="2400" dirty="0" smtClean="0"/>
              <a:t> </a:t>
            </a:r>
            <a:r>
              <a:rPr lang="sr-Cyrl-RS" sz="2400" dirty="0" smtClean="0"/>
              <a:t>кога</a:t>
            </a:r>
            <a:r>
              <a:rPr lang="sr-Latn-CS" sz="2400" dirty="0" smtClean="0"/>
              <a:t> </a:t>
            </a:r>
            <a:r>
              <a:rPr lang="sr-Cyrl-RS" sz="2400" dirty="0" smtClean="0"/>
              <a:t>зависи</a:t>
            </a:r>
            <a:r>
              <a:rPr lang="sr-Latn-CS" sz="2400" dirty="0" smtClean="0"/>
              <a:t> </a:t>
            </a:r>
            <a:r>
              <a:rPr lang="sr-Cyrl-RS" sz="2400" dirty="0" smtClean="0"/>
              <a:t>интегритет</a:t>
            </a:r>
            <a:r>
              <a:rPr lang="sr-Latn-CS" sz="2400" dirty="0" smtClean="0"/>
              <a:t> </a:t>
            </a:r>
            <a:r>
              <a:rPr lang="sr-Cyrl-RS" sz="2400" dirty="0" smtClean="0"/>
              <a:t>екстрацелуларних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везивних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микрофибрила</a:t>
            </a:r>
            <a:r>
              <a:rPr lang="sr-Latn-CS" sz="2400" dirty="0" smtClean="0"/>
              <a:t>. </a:t>
            </a:r>
            <a:r>
              <a:rPr lang="sr-Cyrl-RS" sz="2400" dirty="0" smtClean="0"/>
              <a:t>Може</a:t>
            </a:r>
            <a:r>
              <a:rPr lang="sr-Latn-CS" sz="2400" dirty="0" smtClean="0"/>
              <a:t> </a:t>
            </a:r>
            <a:r>
              <a:rPr lang="sr-Cyrl-RS" sz="2400" dirty="0" smtClean="0"/>
              <a:t>да</a:t>
            </a:r>
            <a:r>
              <a:rPr lang="sr-Latn-CS" sz="2400" dirty="0" smtClean="0"/>
              <a:t> </a:t>
            </a:r>
            <a:r>
              <a:rPr lang="sr-Cyrl-RS" sz="2400" dirty="0" smtClean="0"/>
              <a:t>се</a:t>
            </a:r>
            <a:r>
              <a:rPr lang="sr-Latn-CS" sz="2400" dirty="0" smtClean="0"/>
              <a:t> </a:t>
            </a:r>
            <a:r>
              <a:rPr lang="sr-Cyrl-RS" sz="2400" dirty="0" smtClean="0"/>
              <a:t>веже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за</a:t>
            </a:r>
            <a:r>
              <a:rPr lang="sr-Latn-CS" sz="2400" dirty="0" smtClean="0"/>
              <a:t> </a:t>
            </a:r>
            <a:r>
              <a:rPr lang="sr-Cyrl-RS" sz="2400" dirty="0" smtClean="0"/>
              <a:t>бројне</a:t>
            </a:r>
            <a:r>
              <a:rPr lang="sr-Latn-CS" sz="2400" dirty="0" smtClean="0"/>
              <a:t> </a:t>
            </a:r>
            <a:r>
              <a:rPr lang="sr-Cyrl-RS" sz="2400" dirty="0" smtClean="0"/>
              <a:t>факторе</a:t>
            </a:r>
            <a:r>
              <a:rPr lang="sr-Latn-CS" sz="2400" dirty="0" smtClean="0"/>
              <a:t> </a:t>
            </a:r>
            <a:r>
              <a:rPr lang="sr-Cyrl-RS" sz="2400" dirty="0" smtClean="0"/>
              <a:t>раста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утиче</a:t>
            </a:r>
            <a:r>
              <a:rPr lang="sr-Latn-CS" sz="2400" dirty="0" smtClean="0"/>
              <a:t> </a:t>
            </a:r>
            <a:r>
              <a:rPr lang="sr-Cyrl-RS" sz="2400" dirty="0" smtClean="0"/>
              <a:t>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раст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репарацију</a:t>
            </a:r>
            <a:r>
              <a:rPr lang="sr-Latn-CS" sz="2400" dirty="0" smtClean="0"/>
              <a:t> </a:t>
            </a:r>
            <a:r>
              <a:rPr lang="sr-Cyrl-RS" sz="2400" dirty="0" smtClean="0"/>
              <a:t>ткива</a:t>
            </a:r>
            <a:r>
              <a:rPr lang="sr-Latn-CS" sz="2400" dirty="0" smtClean="0"/>
              <a:t>. </a:t>
            </a:r>
          </a:p>
          <a:p>
            <a:r>
              <a:rPr lang="sr-Cyrl-RS" sz="2400" dirty="0" smtClean="0"/>
              <a:t>Системска</a:t>
            </a:r>
            <a:r>
              <a:rPr lang="sr-Latn-CS" sz="2400" dirty="0" smtClean="0"/>
              <a:t> </a:t>
            </a:r>
            <a:r>
              <a:rPr lang="sr-Cyrl-RS" sz="2400" dirty="0" smtClean="0"/>
              <a:t>болест</a:t>
            </a:r>
            <a:r>
              <a:rPr lang="sr-Latn-CS" sz="2400" dirty="0" smtClean="0"/>
              <a:t>,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неспецифичним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симптомима</a:t>
            </a:r>
            <a:r>
              <a:rPr lang="sr-Latn-CS" sz="2400" dirty="0" smtClean="0"/>
              <a:t>. </a:t>
            </a:r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sz="3500" dirty="0" smtClean="0"/>
              <a:t>Марфанов</a:t>
            </a:r>
            <a:r>
              <a:rPr lang="sr-Latn-RS" sz="3500" dirty="0" smtClean="0"/>
              <a:t> </a:t>
            </a:r>
            <a:r>
              <a:rPr lang="sr-Cyrl-RS" sz="3500" dirty="0" smtClean="0"/>
              <a:t>синдром</a:t>
            </a:r>
            <a:endParaRPr lang="en-GB" sz="3500" dirty="0"/>
          </a:p>
        </p:txBody>
      </p:sp>
    </p:spTree>
  </p:cSld>
  <p:clrMapOvr>
    <a:masterClrMapping/>
  </p:clrMapOvr>
  <p:transition advTm="52648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445624" cy="4411662"/>
          </a:xfrm>
        </p:spPr>
        <p:txBody>
          <a:bodyPr/>
          <a:lstStyle/>
          <a:p>
            <a:r>
              <a:rPr lang="sr-Cyrl-RS" sz="2400" b="1" dirty="0" smtClean="0"/>
              <a:t>Клиничка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слика</a:t>
            </a:r>
            <a:r>
              <a:rPr lang="sr-Latn-CS" sz="2400" dirty="0" smtClean="0"/>
              <a:t>: </a:t>
            </a:r>
          </a:p>
          <a:p>
            <a:pPr marL="633413" indent="-279400"/>
            <a:r>
              <a:rPr lang="sr-Cyrl-RS" sz="2400" dirty="0" smtClean="0"/>
              <a:t>диспропорционално</a:t>
            </a:r>
            <a:r>
              <a:rPr lang="sr-Latn-CS" sz="2400" dirty="0" smtClean="0"/>
              <a:t> </a:t>
            </a:r>
            <a:r>
              <a:rPr lang="sr-Cyrl-RS" sz="2400" dirty="0" smtClean="0"/>
              <a:t>високи</a:t>
            </a:r>
            <a:r>
              <a:rPr lang="sr-Latn-CS" sz="2400" dirty="0" smtClean="0"/>
              <a:t> </a:t>
            </a:r>
            <a:r>
              <a:rPr lang="sr-Cyrl-RS" sz="2400" dirty="0" smtClean="0"/>
              <a:t>раст</a:t>
            </a:r>
            <a:r>
              <a:rPr lang="sr-Latn-CS" sz="2400" dirty="0" smtClean="0"/>
              <a:t>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дугачким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доњим</a:t>
            </a:r>
            <a:r>
              <a:rPr lang="sr-Latn-CS" sz="2400" dirty="0" smtClean="0"/>
              <a:t> </a:t>
            </a:r>
            <a:r>
              <a:rPr lang="sr-Cyrl-RS" sz="2400" dirty="0" smtClean="0"/>
              <a:t>сегментом</a:t>
            </a:r>
            <a:endParaRPr lang="sr-Latn-CS" sz="2400" dirty="0" smtClean="0"/>
          </a:p>
          <a:p>
            <a:pPr marL="633413" indent="-279400"/>
            <a:r>
              <a:rPr lang="sr-Cyrl-RS" sz="2400" dirty="0" smtClean="0"/>
              <a:t>долихостеномелија</a:t>
            </a:r>
            <a:r>
              <a:rPr lang="sr-Latn-CS" sz="2400" dirty="0" smtClean="0"/>
              <a:t> (</a:t>
            </a:r>
            <a:r>
              <a:rPr lang="sr-Cyrl-RS" sz="2400" dirty="0" smtClean="0"/>
              <a:t>екстремитети</a:t>
            </a:r>
            <a:r>
              <a:rPr lang="sr-Latn-CS" sz="2400" dirty="0" smtClean="0"/>
              <a:t> </a:t>
            </a:r>
            <a:r>
              <a:rPr lang="sr-Cyrl-RS" sz="2400" dirty="0" smtClean="0"/>
              <a:t>су</a:t>
            </a:r>
            <a:r>
              <a:rPr lang="sr-Latn-CS" sz="2400" dirty="0" smtClean="0"/>
              <a:t> </a:t>
            </a:r>
            <a:r>
              <a:rPr lang="sr-Cyrl-RS" sz="2400" dirty="0" smtClean="0"/>
              <a:t>дугачки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танки</a:t>
            </a:r>
            <a:r>
              <a:rPr lang="sr-Latn-CS" sz="2400" dirty="0" smtClean="0"/>
              <a:t>)</a:t>
            </a:r>
          </a:p>
          <a:p>
            <a:pPr marL="633413" indent="-279400"/>
            <a:r>
              <a:rPr lang="sr-Cyrl-RS" sz="2400" dirty="0" smtClean="0"/>
              <a:t>арахнодактилија</a:t>
            </a:r>
            <a:r>
              <a:rPr lang="sr-Latn-CS" sz="2400" dirty="0" smtClean="0"/>
              <a:t> (</a:t>
            </a:r>
            <a:r>
              <a:rPr lang="sr-Cyrl-RS" sz="2400" dirty="0" smtClean="0"/>
              <a:t>танки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дуги</a:t>
            </a:r>
            <a:r>
              <a:rPr lang="sr-Latn-CS" sz="2400" dirty="0" smtClean="0"/>
              <a:t> </a:t>
            </a:r>
            <a:r>
              <a:rPr lang="sr-Cyrl-RS" sz="2400" dirty="0" smtClean="0"/>
              <a:t>прсти</a:t>
            </a:r>
            <a:r>
              <a:rPr lang="sr-Latn-CS" sz="2400" dirty="0" smtClean="0"/>
              <a:t>)</a:t>
            </a:r>
          </a:p>
          <a:p>
            <a:pPr marL="633413" indent="-279400"/>
            <a:r>
              <a:rPr lang="en-GB" sz="2400" dirty="0" smtClean="0"/>
              <a:t>pectus</a:t>
            </a:r>
            <a:r>
              <a:rPr lang="sr-Latn-CS" sz="2400" dirty="0" smtClean="0"/>
              <a:t> </a:t>
            </a:r>
            <a:r>
              <a:rPr lang="sr-Cyrl-RS" sz="2400" dirty="0" smtClean="0"/>
              <a:t>е</a:t>
            </a:r>
            <a:r>
              <a:rPr lang="sr-Latn-CS" sz="2400" dirty="0" smtClean="0"/>
              <a:t>x</a:t>
            </a:r>
            <a:r>
              <a:rPr lang="sr-Latn-RS" sz="2400" dirty="0" smtClean="0"/>
              <a:t>c</a:t>
            </a:r>
            <a:r>
              <a:rPr lang="en-GB" sz="2400" dirty="0" smtClean="0"/>
              <a:t>av</a:t>
            </a:r>
            <a:r>
              <a:rPr lang="sr-Cyrl-RS" sz="2400" dirty="0" smtClean="0"/>
              <a:t>ат</a:t>
            </a:r>
            <a:r>
              <a:rPr lang="sr-Latn-RS" sz="2400" dirty="0" smtClean="0"/>
              <a:t>u</a:t>
            </a:r>
            <a:r>
              <a:rPr lang="en-GB" sz="2400" dirty="0" smtClean="0"/>
              <a:t>m</a:t>
            </a:r>
            <a:r>
              <a:rPr lang="sr-Latn-CS" sz="2400" dirty="0" smtClean="0"/>
              <a:t> </a:t>
            </a:r>
            <a:r>
              <a:rPr lang="sr-Cyrl-RS" sz="2400" dirty="0" smtClean="0"/>
              <a:t>или</a:t>
            </a:r>
            <a:r>
              <a:rPr lang="sr-Latn-CS" sz="2400" dirty="0" smtClean="0"/>
              <a:t> </a:t>
            </a:r>
            <a:r>
              <a:rPr lang="en-GB" sz="2400" dirty="0" smtClean="0"/>
              <a:t>pectus</a:t>
            </a:r>
            <a:r>
              <a:rPr lang="sr-Latn-CS" sz="2400" dirty="0" smtClean="0"/>
              <a:t> </a:t>
            </a:r>
            <a:r>
              <a:rPr lang="en-GB" sz="2400" dirty="0" smtClean="0"/>
              <a:t>carinatum</a:t>
            </a:r>
            <a:r>
              <a:rPr lang="sr-Latn-CS" sz="2400" dirty="0" smtClean="0"/>
              <a:t>, </a:t>
            </a:r>
            <a:r>
              <a:rPr lang="sr-Cyrl-RS" sz="2400" dirty="0" smtClean="0"/>
              <a:t>сколиоза</a:t>
            </a:r>
            <a:endParaRPr lang="sr-Latn-CS" sz="2400" dirty="0" smtClean="0"/>
          </a:p>
          <a:p>
            <a:pPr marL="633413" indent="-279400"/>
            <a:r>
              <a:rPr lang="sr-Cyrl-RS" sz="2400" dirty="0" smtClean="0"/>
              <a:t>Хиперекстензибилни</a:t>
            </a:r>
            <a:r>
              <a:rPr lang="sr-Latn-CS" sz="2400" dirty="0" smtClean="0"/>
              <a:t> </a:t>
            </a:r>
            <a:r>
              <a:rPr lang="sr-Cyrl-RS" sz="2400" dirty="0" smtClean="0"/>
              <a:t>зглобови</a:t>
            </a:r>
            <a:endParaRPr lang="sr-Latn-CS" sz="2400" dirty="0" smtClean="0"/>
          </a:p>
          <a:p>
            <a:pPr marL="633413" indent="-279400"/>
            <a:r>
              <a:rPr lang="sr-Cyrl-RS" sz="2400" dirty="0" smtClean="0"/>
              <a:t>Сублуксација</a:t>
            </a:r>
            <a:r>
              <a:rPr lang="sr-Latn-CS" sz="2400" dirty="0" smtClean="0"/>
              <a:t> </a:t>
            </a:r>
            <a:r>
              <a:rPr lang="sr-Cyrl-RS" sz="2400" dirty="0" smtClean="0"/>
              <a:t>сочива</a:t>
            </a:r>
            <a:r>
              <a:rPr lang="sr-Latn-CS" sz="2400" dirty="0" smtClean="0"/>
              <a:t>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последичном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иридоденезом</a:t>
            </a:r>
            <a:r>
              <a:rPr lang="sr-Latn-CS" sz="2400" dirty="0" smtClean="0"/>
              <a:t> (</a:t>
            </a:r>
            <a:r>
              <a:rPr lang="sr-Cyrl-RS" sz="2400" dirty="0" smtClean="0"/>
              <a:t>подрхтавање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зенице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при</a:t>
            </a:r>
            <a:r>
              <a:rPr lang="sr-Latn-CS" sz="2400" dirty="0" smtClean="0"/>
              <a:t> </a:t>
            </a:r>
            <a:r>
              <a:rPr lang="sr-Cyrl-RS" sz="2400" dirty="0" smtClean="0"/>
              <a:t>покретању</a:t>
            </a:r>
            <a:r>
              <a:rPr lang="sr-Latn-CS" sz="2400" dirty="0" smtClean="0"/>
              <a:t> </a:t>
            </a:r>
            <a:r>
              <a:rPr lang="sr-Cyrl-RS" sz="2400" dirty="0" smtClean="0"/>
              <a:t>очију</a:t>
            </a:r>
            <a:r>
              <a:rPr lang="sr-Latn-CS" sz="2400" dirty="0" smtClean="0"/>
              <a:t>)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висока</a:t>
            </a:r>
            <a:r>
              <a:rPr lang="sr-Latn-CS" sz="2400" dirty="0" smtClean="0"/>
              <a:t> </a:t>
            </a:r>
            <a:r>
              <a:rPr lang="sr-Cyrl-RS" sz="2400" dirty="0" smtClean="0"/>
              <a:t>миопија</a:t>
            </a:r>
            <a:r>
              <a:rPr lang="sr-Latn-CS" sz="2400" dirty="0" smtClean="0"/>
              <a:t>.  </a:t>
            </a:r>
            <a:endParaRPr lang="en-GB" sz="2400" dirty="0" smtClean="0"/>
          </a:p>
          <a:p>
            <a:endParaRPr lang="en-GB" sz="2600" dirty="0" smtClean="0"/>
          </a:p>
          <a:p>
            <a:endParaRPr lang="en-GB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Latn-RS" sz="3500" dirty="0" smtClean="0"/>
              <a:t/>
            </a:r>
            <a:br>
              <a:rPr lang="sr-Latn-RS" sz="3500" dirty="0" smtClean="0"/>
            </a:br>
            <a:r>
              <a:rPr lang="sr-Cyrl-RS" sz="3500" dirty="0" smtClean="0"/>
              <a:t>Марфанов</a:t>
            </a:r>
            <a:r>
              <a:rPr lang="sr-Latn-RS" sz="3500" dirty="0" smtClean="0"/>
              <a:t> </a:t>
            </a:r>
            <a:r>
              <a:rPr lang="sr-Cyrl-RS" sz="3500" dirty="0" smtClean="0"/>
              <a:t>синдром</a:t>
            </a:r>
            <a:endParaRPr lang="en-GB" sz="3500" dirty="0"/>
          </a:p>
        </p:txBody>
      </p:sp>
    </p:spTree>
  </p:cSld>
  <p:clrMapOvr>
    <a:masterClrMapping/>
  </p:clrMapOvr>
  <p:transition advTm="4283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411662"/>
          </a:xfrm>
        </p:spPr>
        <p:txBody>
          <a:bodyPr/>
          <a:lstStyle/>
          <a:p>
            <a:r>
              <a:rPr lang="sr-Latn-CS" sz="2400" dirty="0" smtClean="0"/>
              <a:t>80-100% </a:t>
            </a:r>
            <a:r>
              <a:rPr lang="sr-Cyrl-RS" sz="2400" dirty="0" smtClean="0"/>
              <a:t>пацијената</a:t>
            </a:r>
            <a:r>
              <a:rPr lang="sr-Latn-CS" sz="2400" dirty="0" smtClean="0"/>
              <a:t> </a:t>
            </a:r>
            <a:r>
              <a:rPr lang="sr-Cyrl-RS" sz="2400" dirty="0" smtClean="0"/>
              <a:t>има</a:t>
            </a:r>
            <a:r>
              <a:rPr lang="sr-Latn-CS" sz="2400" dirty="0" smtClean="0"/>
              <a:t> </a:t>
            </a:r>
            <a:r>
              <a:rPr lang="sr-Cyrl-RS" sz="2400" dirty="0" smtClean="0"/>
              <a:t>рану</a:t>
            </a:r>
            <a:r>
              <a:rPr lang="sr-Latn-CS" sz="2400" dirty="0" smtClean="0"/>
              <a:t> </a:t>
            </a:r>
            <a:r>
              <a:rPr lang="sr-Cyrl-RS" sz="2400" dirty="0" smtClean="0"/>
              <a:t>дилатацију</a:t>
            </a:r>
            <a:r>
              <a:rPr lang="sr-Latn-CS" sz="2400" dirty="0" smtClean="0"/>
              <a:t> </a:t>
            </a:r>
            <a:r>
              <a:rPr lang="sr-Cyrl-RS" sz="2400" dirty="0" smtClean="0"/>
              <a:t>аортног</a:t>
            </a:r>
            <a:r>
              <a:rPr lang="sr-Latn-CS" sz="2400" dirty="0" smtClean="0"/>
              <a:t> </a:t>
            </a:r>
            <a:r>
              <a:rPr lang="sr-Cyrl-RS" sz="2400" dirty="0" smtClean="0"/>
              <a:t>лука</a:t>
            </a:r>
            <a:r>
              <a:rPr lang="sr-Latn-CS" sz="2400" dirty="0" smtClean="0"/>
              <a:t>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каснијом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аортном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инсуфицијенцијом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или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пролапс</a:t>
            </a:r>
            <a:r>
              <a:rPr lang="sr-Latn-CS" sz="2400" dirty="0" smtClean="0"/>
              <a:t> </a:t>
            </a:r>
            <a:r>
              <a:rPr lang="sr-Cyrl-RS" sz="2400" dirty="0" smtClean="0"/>
              <a:t>митралне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валвуле</a:t>
            </a:r>
            <a:r>
              <a:rPr lang="sr-Latn-CS" sz="2400" dirty="0" smtClean="0"/>
              <a:t> </a:t>
            </a:r>
          </a:p>
          <a:p>
            <a:r>
              <a:rPr lang="sr-Cyrl-RS" sz="2400" b="1" dirty="0" smtClean="0"/>
              <a:t>Дијагноза</a:t>
            </a:r>
            <a:r>
              <a:rPr lang="sr-Latn-CS" sz="2400" dirty="0" smtClean="0"/>
              <a:t> </a:t>
            </a:r>
            <a:r>
              <a:rPr lang="sr-Cyrl-RS" sz="2400" dirty="0" smtClean="0"/>
              <a:t>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клиничка</a:t>
            </a:r>
            <a:r>
              <a:rPr lang="sr-Latn-CS" sz="2400" dirty="0" smtClean="0"/>
              <a:t>,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обавезним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офталмолошким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кардиолошким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прегледима</a:t>
            </a:r>
            <a:r>
              <a:rPr lang="sr-Latn-CS" sz="2400" dirty="0" smtClean="0"/>
              <a:t>, </a:t>
            </a:r>
            <a:r>
              <a:rPr lang="sr-Cyrl-RS" sz="2400" dirty="0" smtClean="0"/>
              <a:t>а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потврђује</a:t>
            </a:r>
            <a:r>
              <a:rPr lang="sr-Latn-CS" sz="2400" dirty="0" smtClean="0"/>
              <a:t> </a:t>
            </a:r>
            <a:r>
              <a:rPr lang="sr-Cyrl-RS" sz="2400" dirty="0" smtClean="0"/>
              <a:t>се</a:t>
            </a:r>
            <a:r>
              <a:rPr lang="sr-Latn-CS" sz="2400" dirty="0" smtClean="0"/>
              <a:t> </a:t>
            </a:r>
            <a:r>
              <a:rPr lang="sr-Cyrl-RS" sz="2400" dirty="0" smtClean="0"/>
              <a:t>генетским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испитивањем</a:t>
            </a:r>
            <a:r>
              <a:rPr lang="sr-Latn-CS" sz="2400" dirty="0" smtClean="0"/>
              <a:t>.</a:t>
            </a:r>
          </a:p>
          <a:p>
            <a:r>
              <a:rPr lang="sr-Cyrl-RS" sz="2400" b="1" dirty="0" smtClean="0">
                <a:cs typeface="Times New Roman" panose="02020603050405020304" pitchFamily="18" charset="0"/>
              </a:rPr>
              <a:t>Терапија</a:t>
            </a:r>
            <a:r>
              <a:rPr lang="sr-Latn-CS" sz="2400" dirty="0" smtClean="0">
                <a:cs typeface="Times New Roman" panose="02020603050405020304" pitchFamily="18" charset="0"/>
              </a:rPr>
              <a:t>: </a:t>
            </a:r>
            <a:r>
              <a:rPr lang="sr-Cyrl-RS" sz="2400" dirty="0" smtClean="0">
                <a:cs typeface="Times New Roman" panose="02020603050405020304" pitchFamily="18" charset="0"/>
              </a:rPr>
              <a:t>праћење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откривање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компликација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en-GB" sz="2400" dirty="0" smtClean="0">
                <a:cs typeface="Times New Roman" panose="02020603050405020304" pitchFamily="18" charset="0"/>
              </a:rPr>
              <a:t>O</a:t>
            </a:r>
            <a:r>
              <a:rPr lang="sr-Latn-CS" sz="2400" dirty="0" smtClean="0">
                <a:cs typeface="Times New Roman" panose="02020603050405020304" pitchFamily="18" charset="0"/>
              </a:rPr>
              <a:t>x</a:t>
            </a:r>
            <a:r>
              <a:rPr lang="en-GB" sz="2400" dirty="0" smtClean="0">
                <a:cs typeface="Times New Roman" panose="02020603050405020304" pitchFamily="18" charset="0"/>
              </a:rPr>
              <a:t>androlone</a:t>
            </a:r>
            <a:r>
              <a:rPr lang="sr-Latn-CS" sz="2400" dirty="0" smtClean="0">
                <a:cs typeface="Times New Roman" panose="02020603050405020304" pitchFamily="18" charset="0"/>
              </a:rPr>
              <a:t>- </a:t>
            </a:r>
            <a:r>
              <a:rPr lang="sr-Cyrl-RS" sz="2400" dirty="0" smtClean="0">
                <a:cs typeface="Times New Roman" panose="02020603050405020304" pitchFamily="18" charset="0"/>
              </a:rPr>
              <a:t>заустављање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раста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r>
              <a:rPr lang="sr-Cyrl-RS" sz="2400" dirty="0" smtClean="0"/>
              <a:t>Прогноза</a:t>
            </a:r>
            <a:r>
              <a:rPr lang="sr-Latn-CS" sz="2400" dirty="0" smtClean="0"/>
              <a:t> </a:t>
            </a:r>
            <a:r>
              <a:rPr lang="sr-Cyrl-RS" sz="2400" dirty="0" smtClean="0"/>
              <a:t>зависи</a:t>
            </a:r>
            <a:r>
              <a:rPr lang="sr-Latn-CS" sz="2400" dirty="0" smtClean="0"/>
              <a:t> </a:t>
            </a:r>
            <a:r>
              <a:rPr lang="sr-Cyrl-RS" sz="2400" dirty="0" smtClean="0"/>
              <a:t>од</a:t>
            </a:r>
            <a:r>
              <a:rPr lang="sr-Latn-CS" sz="2400" dirty="0" smtClean="0"/>
              <a:t> </a:t>
            </a:r>
            <a:r>
              <a:rPr lang="sr-Cyrl-RS" sz="2400" dirty="0" smtClean="0"/>
              <a:t>кардиоваскуларног</a:t>
            </a:r>
            <a:r>
              <a:rPr lang="sr-Latn-CS" sz="2400" dirty="0" smtClean="0"/>
              <a:t> </a:t>
            </a:r>
            <a:r>
              <a:rPr lang="sr-Cyrl-RS" sz="2400" dirty="0" smtClean="0"/>
              <a:t>статуса</a:t>
            </a:r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18488" cy="1295400"/>
          </a:xfrm>
        </p:spPr>
        <p:txBody>
          <a:bodyPr/>
          <a:lstStyle/>
          <a:p>
            <a:pPr algn="ctr"/>
            <a:r>
              <a:rPr lang="sr-Latn-RS" sz="3500" dirty="0" smtClean="0"/>
              <a:t/>
            </a:r>
            <a:br>
              <a:rPr lang="sr-Latn-RS" sz="3500" dirty="0" smtClean="0"/>
            </a:br>
            <a:r>
              <a:rPr lang="sr-Cyrl-RS" sz="3500" dirty="0" smtClean="0"/>
              <a:t>Марфанов</a:t>
            </a:r>
            <a:r>
              <a:rPr lang="sr-Latn-RS" sz="3500" dirty="0" smtClean="0"/>
              <a:t> </a:t>
            </a:r>
            <a:r>
              <a:rPr lang="sr-Cyrl-RS" sz="3500" dirty="0" smtClean="0"/>
              <a:t>синдром</a:t>
            </a:r>
            <a:endParaRPr lang="en-GB" sz="3500" dirty="0"/>
          </a:p>
        </p:txBody>
      </p:sp>
    </p:spTree>
  </p:cSld>
  <p:clrMapOvr>
    <a:masterClrMapping/>
  </p:clrMapOvr>
  <p:transition advTm="31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sz="3200" dirty="0" smtClean="0"/>
              <a:t>Церебрални</a:t>
            </a:r>
            <a:r>
              <a:rPr lang="sr-Latn-CS" dirty="0" smtClean="0"/>
              <a:t> </a:t>
            </a:r>
            <a:r>
              <a:rPr lang="sr-Cyrl-RS" dirty="0" smtClean="0"/>
              <a:t>гигантизам</a:t>
            </a:r>
            <a:r>
              <a:rPr lang="sr-Latn-CS" dirty="0" smtClean="0"/>
              <a:t> – </a:t>
            </a:r>
            <a:r>
              <a:rPr lang="sr-Cyrl-RS" dirty="0" smtClean="0"/>
              <a:t>Сотосов</a:t>
            </a:r>
            <a:r>
              <a:rPr lang="sr-Latn-CS" dirty="0" smtClean="0"/>
              <a:t> </a:t>
            </a:r>
            <a:r>
              <a:rPr lang="sr-Cyrl-RS" dirty="0" smtClean="0"/>
              <a:t>синдром</a:t>
            </a:r>
            <a:endParaRPr lang="sr-Latn-CS" sz="3200" dirty="0" smtClean="0">
              <a:latin typeface="+mn-lt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484784"/>
            <a:ext cx="8568952" cy="4411662"/>
          </a:xfrm>
        </p:spPr>
        <p:txBody>
          <a:bodyPr/>
          <a:lstStyle/>
          <a:p>
            <a:r>
              <a:rPr lang="sr-Cyrl-RS" sz="2400" dirty="0" smtClean="0"/>
              <a:t>Последица</a:t>
            </a:r>
            <a:r>
              <a:rPr lang="sr-Latn-CS" sz="2400" dirty="0" smtClean="0"/>
              <a:t> </a:t>
            </a:r>
            <a:r>
              <a:rPr lang="sr-Cyrl-RS" sz="2400" dirty="0" smtClean="0"/>
              <a:t>дефекта</a:t>
            </a:r>
            <a:r>
              <a:rPr lang="en-GB" sz="2400" dirty="0" smtClean="0"/>
              <a:t> </a:t>
            </a:r>
            <a:r>
              <a:rPr lang="sr-Cyrl-RS" sz="2400" dirty="0" smtClean="0"/>
              <a:t>гена</a:t>
            </a:r>
            <a:r>
              <a:rPr lang="en-GB" sz="2400" dirty="0" smtClean="0"/>
              <a:t> NSD1, </a:t>
            </a:r>
            <a:r>
              <a:rPr lang="sr-Cyrl-RS" sz="2400" dirty="0" smtClean="0"/>
              <a:t>који</a:t>
            </a:r>
            <a:r>
              <a:rPr lang="en-GB" sz="2400" dirty="0" smtClean="0"/>
              <a:t> </a:t>
            </a:r>
            <a:r>
              <a:rPr lang="sr-Cyrl-RS" sz="2400" dirty="0" smtClean="0"/>
              <a:t>се</a:t>
            </a:r>
            <a:r>
              <a:rPr lang="en-GB" sz="2400" dirty="0" smtClean="0"/>
              <a:t> </a:t>
            </a:r>
            <a:r>
              <a:rPr lang="sr-Cyrl-RS" sz="2400" dirty="0" smtClean="0"/>
              <a:t>налази</a:t>
            </a:r>
            <a:r>
              <a:rPr lang="en-GB" sz="2400" dirty="0" smtClean="0"/>
              <a:t> </a:t>
            </a:r>
            <a:r>
              <a:rPr lang="sr-Cyrl-RS" sz="2400" dirty="0" smtClean="0"/>
              <a:t>н</a:t>
            </a:r>
            <a:r>
              <a:rPr lang="en-GB" sz="2400" dirty="0" smtClean="0"/>
              <a:t>a </a:t>
            </a:r>
            <a:r>
              <a:rPr lang="sr-Cyrl-RS" sz="2400" dirty="0" smtClean="0"/>
              <a:t>дугом</a:t>
            </a:r>
            <a:r>
              <a:rPr lang="en-GB" sz="2400" dirty="0" smtClean="0"/>
              <a:t> </a:t>
            </a:r>
            <a:r>
              <a:rPr lang="sr-Cyrl-RS" sz="2400" dirty="0" smtClean="0"/>
              <a:t>кр</a:t>
            </a:r>
            <a:r>
              <a:rPr lang="en-GB" sz="2400" dirty="0" smtClean="0"/>
              <a:t>ak</a:t>
            </a:r>
            <a:r>
              <a:rPr lang="sr-Cyrl-RS" sz="2400" dirty="0" smtClean="0"/>
              <a:t>у</a:t>
            </a:r>
            <a:r>
              <a:rPr lang="en-GB" sz="2400" dirty="0" smtClean="0"/>
              <a:t> </a:t>
            </a:r>
            <a:r>
              <a:rPr lang="sr-Cyrl-RS" sz="2400" dirty="0" smtClean="0"/>
              <a:t>хром</a:t>
            </a:r>
            <a:r>
              <a:rPr lang="en-GB" sz="2400" dirty="0" smtClean="0"/>
              <a:t>o</a:t>
            </a:r>
            <a:r>
              <a:rPr lang="sr-Cyrl-RS" sz="2400" dirty="0" smtClean="0"/>
              <a:t>з</a:t>
            </a:r>
            <a:r>
              <a:rPr lang="en-GB" sz="2400" dirty="0" smtClean="0"/>
              <a:t>oma 5 (5q35)</a:t>
            </a:r>
            <a:r>
              <a:rPr lang="sr-Latn-RS" sz="2400" dirty="0" smtClean="0"/>
              <a:t>- 95%-</a:t>
            </a:r>
            <a:r>
              <a:rPr lang="sr-Cyrl-RS" sz="2400" dirty="0" smtClean="0"/>
              <a:t>спонтано</a:t>
            </a:r>
            <a:r>
              <a:rPr lang="sr-Latn-RS" sz="2400" dirty="0" smtClean="0"/>
              <a:t> </a:t>
            </a:r>
            <a:r>
              <a:rPr lang="sr-Cyrl-RS" sz="2400" dirty="0" smtClean="0"/>
              <a:t>стечена</a:t>
            </a:r>
            <a:r>
              <a:rPr lang="sr-Latn-RS" sz="2400" dirty="0" smtClean="0"/>
              <a:t> </a:t>
            </a:r>
            <a:r>
              <a:rPr lang="sr-Cyrl-RS" sz="2400" dirty="0" smtClean="0"/>
              <a:t>мутација</a:t>
            </a:r>
            <a:endParaRPr lang="sr-Latn-RS" sz="2400" dirty="0" smtClean="0"/>
          </a:p>
          <a:p>
            <a:r>
              <a:rPr lang="sr-Cyrl-RS" sz="2400" dirty="0" smtClean="0"/>
              <a:t>Продукти</a:t>
            </a:r>
            <a:r>
              <a:rPr lang="sr-Latn-RS" sz="2400" dirty="0" smtClean="0"/>
              <a:t> NSD1 </a:t>
            </a:r>
            <a:r>
              <a:rPr lang="sr-Cyrl-RS" sz="2400" dirty="0" smtClean="0"/>
              <a:t>гена</a:t>
            </a:r>
            <a:r>
              <a:rPr lang="sr-Latn-RS" sz="2400" dirty="0" smtClean="0"/>
              <a:t> </a:t>
            </a:r>
            <a:r>
              <a:rPr lang="sr-Cyrl-RS" sz="2400" dirty="0" smtClean="0"/>
              <a:t>делују</a:t>
            </a:r>
            <a:r>
              <a:rPr lang="sr-Latn-RS" sz="2400" dirty="0" smtClean="0"/>
              <a:t> </a:t>
            </a:r>
            <a:r>
              <a:rPr lang="sr-Cyrl-RS" sz="2400" dirty="0" smtClean="0"/>
              <a:t>као</a:t>
            </a:r>
            <a:r>
              <a:rPr lang="sr-Latn-RS" sz="2400" dirty="0" smtClean="0"/>
              <a:t> </a:t>
            </a:r>
            <a:r>
              <a:rPr lang="sr-Cyrl-RS" sz="2400" dirty="0" smtClean="0"/>
              <a:t>Ту</a:t>
            </a:r>
            <a:r>
              <a:rPr lang="sr-Latn-RS" sz="2400" dirty="0" smtClean="0"/>
              <a:t> </a:t>
            </a:r>
            <a:r>
              <a:rPr lang="sr-Cyrl-RS" sz="2400" dirty="0" smtClean="0"/>
              <a:t>супресори</a:t>
            </a:r>
            <a:r>
              <a:rPr lang="sr-Latn-RS" sz="2400" dirty="0" smtClean="0"/>
              <a:t> (</a:t>
            </a:r>
            <a:r>
              <a:rPr lang="sr-Cyrl-RS" sz="2400" dirty="0" smtClean="0"/>
              <a:t>ризик</a:t>
            </a:r>
            <a:r>
              <a:rPr lang="sr-Latn-RS" sz="2400" dirty="0" smtClean="0"/>
              <a:t> </a:t>
            </a:r>
            <a:r>
              <a:rPr lang="sr-Cyrl-RS" sz="2400" dirty="0" smtClean="0"/>
              <a:t>од</a:t>
            </a:r>
            <a:r>
              <a:rPr lang="sr-Latn-RS" sz="2400" dirty="0" smtClean="0"/>
              <a:t> </a:t>
            </a:r>
            <a:r>
              <a:rPr lang="sr-Cyrl-RS" sz="2400" dirty="0" smtClean="0"/>
              <a:t>малигнома</a:t>
            </a:r>
            <a:r>
              <a:rPr lang="sr-Latn-RS" sz="2400" dirty="0" smtClean="0"/>
              <a:t>)</a:t>
            </a:r>
          </a:p>
          <a:p>
            <a:r>
              <a:rPr lang="sr-Cyrl-RS" sz="2400" dirty="0" smtClean="0"/>
              <a:t>Редак</a:t>
            </a:r>
            <a:r>
              <a:rPr lang="sr-Latn-CS" sz="2400" dirty="0" smtClean="0"/>
              <a:t> </a:t>
            </a:r>
            <a:r>
              <a:rPr lang="sr-Cyrl-RS" sz="2400" dirty="0" smtClean="0"/>
              <a:t>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поремећај</a:t>
            </a:r>
            <a:r>
              <a:rPr lang="sr-Latn-CS" sz="2400" dirty="0" smtClean="0"/>
              <a:t> (1:14000)</a:t>
            </a:r>
          </a:p>
          <a:p>
            <a:r>
              <a:rPr lang="sr-Cyrl-RS" sz="2400" dirty="0" smtClean="0"/>
              <a:t>Убрзање</a:t>
            </a:r>
            <a:r>
              <a:rPr lang="sr-Latn-CS" sz="2400" dirty="0" smtClean="0"/>
              <a:t> </a:t>
            </a:r>
            <a:r>
              <a:rPr lang="sr-Cyrl-RS" sz="2400" dirty="0" smtClean="0"/>
              <a:t>раста</a:t>
            </a:r>
            <a:r>
              <a:rPr lang="sr-Latn-CS" sz="2400" dirty="0" smtClean="0"/>
              <a:t> </a:t>
            </a:r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одојачком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периоду</a:t>
            </a:r>
            <a:r>
              <a:rPr lang="sr-Latn-CS" sz="2400" dirty="0" smtClean="0"/>
              <a:t>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каснијом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децелерацијом</a:t>
            </a:r>
            <a:r>
              <a:rPr lang="sr-Latn-CS" sz="2400" dirty="0" smtClean="0"/>
              <a:t>, </a:t>
            </a:r>
            <a:r>
              <a:rPr lang="sr-Cyrl-RS" sz="2400" dirty="0" smtClean="0"/>
              <a:t>карактеристичном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дизморфијом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неуролошким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дефицитом</a:t>
            </a:r>
            <a:r>
              <a:rPr lang="sr-Latn-CS" sz="2400" dirty="0" smtClean="0"/>
              <a:t>. </a:t>
            </a:r>
          </a:p>
          <a:p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прве</a:t>
            </a:r>
            <a:r>
              <a:rPr lang="sr-Latn-CS" sz="2400" dirty="0" smtClean="0"/>
              <a:t> 4 </a:t>
            </a:r>
            <a:r>
              <a:rPr lang="sr-Cyrl-RS" sz="2400" dirty="0" smtClean="0"/>
              <a:t>године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живота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присутан</a:t>
            </a:r>
            <a:r>
              <a:rPr lang="sr-Latn-CS" sz="2400" dirty="0" smtClean="0"/>
              <a:t> </a:t>
            </a:r>
            <a:r>
              <a:rPr lang="sr-Cyrl-RS" sz="2400" dirty="0" smtClean="0"/>
              <a:t>убрзан</a:t>
            </a:r>
            <a:r>
              <a:rPr lang="sr-Latn-CS" sz="2400" dirty="0" smtClean="0"/>
              <a:t> </a:t>
            </a:r>
            <a:r>
              <a:rPr lang="sr-Cyrl-RS" sz="2400" dirty="0" smtClean="0"/>
              <a:t>раст</a:t>
            </a:r>
            <a:r>
              <a:rPr lang="sr-Latn-CS" sz="2400" dirty="0" smtClean="0"/>
              <a:t>, </a:t>
            </a:r>
            <a:r>
              <a:rPr lang="sr-Cyrl-RS" sz="2400" dirty="0" smtClean="0"/>
              <a:t>касније</a:t>
            </a:r>
            <a:r>
              <a:rPr lang="sr-Latn-CS" sz="2400" dirty="0" smtClean="0"/>
              <a:t> </a:t>
            </a:r>
            <a:r>
              <a:rPr lang="sr-Cyrl-RS" sz="2400" dirty="0" smtClean="0"/>
              <a:t>се</a:t>
            </a:r>
            <a:r>
              <a:rPr lang="sr-Latn-CS" sz="2400" dirty="0" smtClean="0"/>
              <a:t> </a:t>
            </a:r>
            <a:r>
              <a:rPr lang="sr-Cyrl-RS" sz="2400" dirty="0" smtClean="0"/>
              <a:t>висина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стабилизује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на</a:t>
            </a:r>
            <a:r>
              <a:rPr lang="sr-Latn-CS" sz="2400" dirty="0" smtClean="0"/>
              <a:t> </a:t>
            </a:r>
            <a:r>
              <a:rPr lang="sr-Cyrl-RS" sz="2400" dirty="0" smtClean="0"/>
              <a:t>око</a:t>
            </a:r>
            <a:r>
              <a:rPr lang="sr-Latn-CS" sz="2400" dirty="0" smtClean="0"/>
              <a:t> +2SD. </a:t>
            </a:r>
          </a:p>
          <a:p>
            <a:r>
              <a:rPr lang="sr-Cyrl-RS" sz="2400" dirty="0" smtClean="0"/>
              <a:t>Рани</a:t>
            </a:r>
            <a:r>
              <a:rPr lang="sr-Latn-CS" sz="2400" dirty="0" smtClean="0"/>
              <a:t> </a:t>
            </a:r>
            <a:r>
              <a:rPr lang="sr-Cyrl-RS" sz="2400" dirty="0" smtClean="0"/>
              <a:t>убрзани</a:t>
            </a:r>
            <a:r>
              <a:rPr lang="sr-Latn-CS" sz="2400" dirty="0" smtClean="0"/>
              <a:t> </a:t>
            </a:r>
            <a:r>
              <a:rPr lang="sr-Cyrl-RS" sz="2400" dirty="0" smtClean="0"/>
              <a:t>раст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праћен</a:t>
            </a:r>
            <a:r>
              <a:rPr lang="sr-Latn-CS" sz="2400" dirty="0" smtClean="0"/>
              <a:t> </a:t>
            </a:r>
            <a:r>
              <a:rPr lang="sr-Cyrl-RS" sz="2400" dirty="0" smtClean="0"/>
              <a:t>је</a:t>
            </a:r>
            <a:r>
              <a:rPr lang="sr-Latn-CS" sz="2400" dirty="0" smtClean="0"/>
              <a:t> </a:t>
            </a:r>
            <a:r>
              <a:rPr lang="sr-Cyrl-RS" sz="2400" dirty="0" smtClean="0"/>
              <a:t>убрзаним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коштаним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сазревањем</a:t>
            </a:r>
            <a:r>
              <a:rPr lang="sr-Latn-CS" sz="2400" dirty="0" smtClean="0"/>
              <a:t>, </a:t>
            </a:r>
            <a:r>
              <a:rPr lang="sr-Cyrl-RS" sz="2400" dirty="0" smtClean="0"/>
              <a:t>чест</a:t>
            </a:r>
            <a:r>
              <a:rPr lang="sr-Latn-CS" sz="2400" dirty="0" smtClean="0"/>
              <a:t> </a:t>
            </a:r>
            <a:r>
              <a:rPr lang="sr-Cyrl-RS" sz="2400" dirty="0" smtClean="0"/>
              <a:t>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преурањени</a:t>
            </a:r>
            <a:r>
              <a:rPr lang="sr-Latn-CS" sz="2400" dirty="0" smtClean="0"/>
              <a:t> </a:t>
            </a:r>
            <a:r>
              <a:rPr lang="sr-Cyrl-RS" sz="2400" dirty="0" smtClean="0"/>
              <a:t>пубертет</a:t>
            </a:r>
            <a:r>
              <a:rPr lang="sr-Latn-CS" sz="2400" dirty="0" smtClean="0"/>
              <a:t>. </a:t>
            </a:r>
            <a:endParaRPr lang="en-GB" sz="2400" dirty="0"/>
          </a:p>
        </p:txBody>
      </p:sp>
    </p:spTree>
  </p:cSld>
  <p:clrMapOvr>
    <a:masterClrMapping/>
  </p:clrMapOvr>
  <p:transition advTm="5201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373616" cy="4411662"/>
          </a:xfrm>
        </p:spPr>
        <p:txBody>
          <a:bodyPr/>
          <a:lstStyle/>
          <a:p>
            <a:r>
              <a:rPr lang="sr-Cyrl-RS" sz="2600" b="1" dirty="0" smtClean="0"/>
              <a:t>Пренатални период- </a:t>
            </a:r>
            <a:r>
              <a:rPr lang="sr-Cyrl-RS" sz="2600" dirty="0" smtClean="0"/>
              <a:t>фертилизација и формирање зигота, ембрионални период (до 8. недеље), фетални период</a:t>
            </a:r>
          </a:p>
          <a:p>
            <a:r>
              <a:rPr lang="sr-Cyrl-RS" sz="2600" b="1" dirty="0" smtClean="0"/>
              <a:t>Постнатални период</a:t>
            </a:r>
          </a:p>
          <a:p>
            <a:pPr indent="290513"/>
            <a:r>
              <a:rPr lang="sr-Cyrl-CS" sz="2600" b="1" dirty="0" smtClean="0"/>
              <a:t>Новорођеначки период- </a:t>
            </a:r>
            <a:r>
              <a:rPr lang="sr-Latn-CS" sz="2600" dirty="0" smtClean="0"/>
              <a:t>од ро</a:t>
            </a:r>
            <a:r>
              <a:rPr lang="sr-Cyrl-RS" sz="2600" dirty="0" smtClean="0"/>
              <a:t>ђ</a:t>
            </a:r>
            <a:r>
              <a:rPr lang="sr-Latn-CS" sz="2600" dirty="0" smtClean="0"/>
              <a:t>ења до краја 1. мес.</a:t>
            </a:r>
            <a:endParaRPr lang="sr-Cyrl-RS" sz="2600" dirty="0" smtClean="0"/>
          </a:p>
          <a:p>
            <a:pPr indent="290513"/>
            <a:r>
              <a:rPr lang="sr-Latn-CS" sz="2600" b="1" dirty="0" smtClean="0"/>
              <a:t>Одојачки период- </a:t>
            </a:r>
            <a:r>
              <a:rPr lang="sr-Latn-CS" sz="2600" dirty="0" smtClean="0"/>
              <a:t>1мес-</a:t>
            </a:r>
            <a:r>
              <a:rPr lang="en-US" sz="2600" dirty="0" smtClean="0"/>
              <a:t>1</a:t>
            </a:r>
            <a:r>
              <a:rPr lang="sr-Latn-CS" sz="2600" dirty="0" smtClean="0"/>
              <a:t>год </a:t>
            </a:r>
            <a:endParaRPr lang="sr-Cyrl-RS" sz="2600" dirty="0" smtClean="0"/>
          </a:p>
          <a:p>
            <a:pPr indent="290513"/>
            <a:r>
              <a:rPr lang="sr-Latn-CS" sz="2600" b="1" dirty="0" smtClean="0"/>
              <a:t>Рано детињство</a:t>
            </a:r>
            <a:r>
              <a:rPr lang="sr-Latn-CS" sz="2600" dirty="0" smtClean="0"/>
              <a:t>:</a:t>
            </a:r>
            <a:r>
              <a:rPr lang="en-US" sz="2600" dirty="0" smtClean="0"/>
              <a:t> 1-6 </a:t>
            </a:r>
            <a:r>
              <a:rPr lang="sr-Latn-CS" sz="2600" dirty="0" smtClean="0"/>
              <a:t>год </a:t>
            </a:r>
            <a:r>
              <a:rPr lang="sr-Cyrl-RS" sz="2600" dirty="0" smtClean="0"/>
              <a:t>(</a:t>
            </a:r>
            <a:r>
              <a:rPr lang="sr-Latn-CS" sz="2600" dirty="0" smtClean="0"/>
              <a:t>мало дете 2-4 год</a:t>
            </a:r>
            <a:r>
              <a:rPr lang="sr-Cyrl-RS" sz="2600" dirty="0" smtClean="0"/>
              <a:t>, </a:t>
            </a:r>
            <a:r>
              <a:rPr lang="sr-Latn-CS" sz="2600" dirty="0" smtClean="0"/>
              <a:t>предшколско дете 4-6год</a:t>
            </a:r>
            <a:r>
              <a:rPr lang="sr-Cyrl-RS" sz="2600" dirty="0" smtClean="0"/>
              <a:t>)</a:t>
            </a:r>
          </a:p>
          <a:p>
            <a:pPr indent="290513"/>
            <a:r>
              <a:rPr lang="sr-Latn-CS" sz="2600" b="1" dirty="0" smtClean="0"/>
              <a:t>Касно детињство</a:t>
            </a:r>
            <a:r>
              <a:rPr lang="en-US" sz="2600" dirty="0" smtClean="0"/>
              <a:t>:</a:t>
            </a:r>
            <a:r>
              <a:rPr lang="sr-Cyrl-RS" sz="2600" dirty="0" smtClean="0"/>
              <a:t> </a:t>
            </a:r>
            <a:r>
              <a:rPr lang="en-US" sz="2600" dirty="0" smtClean="0"/>
              <a:t>6-12</a:t>
            </a:r>
            <a:r>
              <a:rPr lang="sr-Latn-CS" sz="2600" dirty="0" smtClean="0"/>
              <a:t>год</a:t>
            </a:r>
            <a:endParaRPr lang="sr-Cyrl-RS" sz="2600" dirty="0" smtClean="0"/>
          </a:p>
          <a:p>
            <a:pPr indent="290513"/>
            <a:r>
              <a:rPr lang="en-US" sz="2600" b="1" dirty="0" smtClean="0"/>
              <a:t>Адолесценц</a:t>
            </a:r>
            <a:r>
              <a:rPr lang="sr-Latn-CS" sz="2600" b="1" dirty="0" smtClean="0"/>
              <a:t>ија</a:t>
            </a:r>
            <a:r>
              <a:rPr lang="en-US" sz="2600" dirty="0" smtClean="0"/>
              <a:t>: 12-20 </a:t>
            </a:r>
            <a:r>
              <a:rPr lang="sr-Latn-CS" sz="2600" dirty="0" smtClean="0"/>
              <a:t>год</a:t>
            </a:r>
            <a:endParaRPr lang="sr-Cyrl-RS" sz="2600" dirty="0" smtClean="0"/>
          </a:p>
          <a:p>
            <a:pPr indent="290513"/>
            <a:r>
              <a:rPr lang="sr-Latn-CS" sz="2600" b="1" dirty="0" smtClean="0"/>
              <a:t>Адултни период </a:t>
            </a:r>
            <a:endParaRPr lang="en-US" sz="2600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95400"/>
          </a:xfrm>
        </p:spPr>
        <p:txBody>
          <a:bodyPr/>
          <a:lstStyle/>
          <a:p>
            <a:pPr algn="ctr"/>
            <a:r>
              <a:rPr lang="sr-Cyrl-RS" dirty="0" smtClean="0"/>
              <a:t>РАСТ И РАЗВОЈ</a:t>
            </a:r>
            <a:endParaRPr lang="en-GB" dirty="0"/>
          </a:p>
        </p:txBody>
      </p:sp>
    </p:spTree>
  </p:cSld>
  <p:clrMapOvr>
    <a:masterClrMapping/>
  </p:clrMapOvr>
  <p:transition advTm="8154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411662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b="1" dirty="0" smtClean="0">
                <a:cs typeface="Times New Roman" panose="02020603050405020304" pitchFamily="18" charset="0"/>
              </a:rPr>
              <a:t>Дизморфија</a:t>
            </a:r>
            <a:r>
              <a:rPr lang="sr-Latn-CS" sz="2400" b="1" dirty="0" smtClean="0">
                <a:cs typeface="Times New Roman" panose="02020603050405020304" pitchFamily="18" charset="0"/>
              </a:rPr>
              <a:t>:</a:t>
            </a:r>
          </a:p>
          <a:p>
            <a:pPr indent="2905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макрокранија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indent="2905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проминентно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чело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мандибула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indent="2905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хипертелоризам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</a:p>
          <a:p>
            <a:pPr indent="2905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антимонголоидни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положај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очију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</a:p>
          <a:p>
            <a:pPr indent="2905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готско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непце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</a:p>
          <a:p>
            <a:pPr indent="2905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сколиоза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b="1" dirty="0" smtClean="0">
                <a:cs typeface="Times New Roman" panose="02020603050405020304" pitchFamily="18" charset="0"/>
              </a:rPr>
              <a:t>Непрогресивни</a:t>
            </a:r>
            <a:r>
              <a:rPr lang="sr-Latn-CS" sz="2400" b="1" dirty="0" smtClean="0"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cs typeface="Times New Roman" panose="02020603050405020304" pitchFamily="18" charset="0"/>
              </a:rPr>
              <a:t>неуролошки</a:t>
            </a:r>
            <a:r>
              <a:rPr lang="sr-Latn-CS" sz="2400" b="1" dirty="0" smtClean="0"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cs typeface="Times New Roman" panose="02020603050405020304" pitchFamily="18" charset="0"/>
              </a:rPr>
              <a:t>поремећаји</a:t>
            </a:r>
            <a:r>
              <a:rPr lang="sr-Latn-CS" sz="2400" b="1" dirty="0" smtClean="0">
                <a:cs typeface="Times New Roman" panose="02020603050405020304" pitchFamily="18" charset="0"/>
              </a:rPr>
              <a:t>:</a:t>
            </a:r>
          </a:p>
          <a:p>
            <a:pPr indent="1000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хипотонија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indent="1000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кашњење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моторном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развоју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indent="1000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ментална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ретардација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лакшег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до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умереног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степена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АДХД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indent="1000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поремећаји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говора</a:t>
            </a:r>
            <a:r>
              <a:rPr lang="sr-Latn-CS" sz="2400" dirty="0" smtClean="0">
                <a:cs typeface="Times New Roman" panose="02020603050405020304" pitchFamily="18" charset="0"/>
              </a:rPr>
              <a:t> 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b="1" dirty="0" smtClean="0">
                <a:cs typeface="Times New Roman" panose="02020603050405020304" pitchFamily="18" charset="0"/>
              </a:rPr>
              <a:t>Понекад</a:t>
            </a:r>
            <a:r>
              <a:rPr lang="sr-Latn-CS" sz="2400" b="1" dirty="0" smtClean="0">
                <a:cs typeface="Times New Roman" panose="02020603050405020304" pitchFamily="18" charset="0"/>
              </a:rPr>
              <a:t>- </a:t>
            </a:r>
            <a:r>
              <a:rPr lang="sr-Cyrl-RS" sz="2400" dirty="0" smtClean="0">
                <a:cs typeface="Times New Roman" panose="02020603050405020304" pitchFamily="18" charset="0"/>
              </a:rPr>
              <a:t>конвулзије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поремећаји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вида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губитак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слуха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аномалије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бубрега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или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срца</a:t>
            </a:r>
            <a:endParaRPr lang="sr-Cyrl-CS" sz="2400" dirty="0" smtClean="0"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sz="3200" dirty="0" smtClean="0"/>
              <a:t>Церебрални</a:t>
            </a:r>
            <a:r>
              <a:rPr lang="sr-Latn-CS" dirty="0" smtClean="0"/>
              <a:t> </a:t>
            </a:r>
            <a:r>
              <a:rPr lang="sr-Cyrl-RS" dirty="0" smtClean="0"/>
              <a:t>гигантизам</a:t>
            </a:r>
            <a:r>
              <a:rPr lang="sr-Latn-CS" dirty="0" smtClean="0"/>
              <a:t> – </a:t>
            </a:r>
            <a:r>
              <a:rPr lang="sr-Cyrl-RS" dirty="0" smtClean="0"/>
              <a:t>Сотосов</a:t>
            </a:r>
            <a:r>
              <a:rPr lang="sr-Latn-CS" dirty="0" smtClean="0"/>
              <a:t> </a:t>
            </a:r>
            <a:r>
              <a:rPr lang="sr-Cyrl-RS" dirty="0" smtClean="0"/>
              <a:t>синдром</a:t>
            </a:r>
            <a:endParaRPr lang="sr-Latn-CS" sz="3200" dirty="0" smtClean="0">
              <a:latin typeface="+mn-lt"/>
            </a:endParaRPr>
          </a:p>
        </p:txBody>
      </p:sp>
    </p:spTree>
  </p:cSld>
  <p:clrMapOvr>
    <a:masterClrMapping/>
  </p:clrMapOvr>
  <p:transition advTm="3729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445624" cy="4411662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b="1" dirty="0" smtClean="0">
                <a:cs typeface="Times New Roman" panose="02020603050405020304" pitchFamily="18" charset="0"/>
              </a:rPr>
              <a:t>Дијагноза</a:t>
            </a:r>
            <a:r>
              <a:rPr lang="sr-Latn-CS" sz="2400" b="1" dirty="0" smtClean="0">
                <a:cs typeface="Times New Roman" panose="02020603050405020304" pitchFamily="18" charset="0"/>
              </a:rPr>
              <a:t>: </a:t>
            </a:r>
          </a:p>
          <a:p>
            <a:pPr indent="3794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Latn-CS" sz="2400" dirty="0" smtClean="0">
                <a:cs typeface="Times New Roman" panose="02020603050405020304" pitchFamily="18" charset="0"/>
              </a:rPr>
              <a:t>RTG </a:t>
            </a:r>
            <a:r>
              <a:rPr lang="sr-Cyrl-RS" sz="2400" dirty="0" smtClean="0">
                <a:cs typeface="Times New Roman" panose="02020603050405020304" pitchFamily="18" charset="0"/>
              </a:rPr>
              <a:t>лобање</a:t>
            </a:r>
            <a:r>
              <a:rPr lang="sr-Latn-CS" sz="2400" dirty="0" smtClean="0">
                <a:cs typeface="Times New Roman" panose="02020603050405020304" pitchFamily="18" charset="0"/>
              </a:rPr>
              <a:t>: </a:t>
            </a:r>
            <a:r>
              <a:rPr lang="sr-Cyrl-RS" sz="2400" dirty="0" smtClean="0">
                <a:cs typeface="Times New Roman" panose="02020603050405020304" pitchFamily="18" charset="0"/>
              </a:rPr>
              <a:t>прстаста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удубљења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</a:p>
          <a:p>
            <a:pPr indent="3794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Latn-CS" sz="2400" dirty="0" smtClean="0">
                <a:cs typeface="Times New Roman" panose="02020603050405020304" pitchFamily="18" charset="0"/>
              </a:rPr>
              <a:t>CT</a:t>
            </a:r>
            <a:r>
              <a:rPr lang="sr-Cyrl-RS" sz="2400" dirty="0" smtClean="0">
                <a:cs typeface="Times New Roman" panose="02020603050405020304" pitchFamily="18" charset="0"/>
              </a:rPr>
              <a:t> ендокранијума</a:t>
            </a:r>
            <a:r>
              <a:rPr lang="sr-Latn-CS" sz="2400" dirty="0" smtClean="0">
                <a:cs typeface="Times New Roman" panose="02020603050405020304" pitchFamily="18" charset="0"/>
              </a:rPr>
              <a:t>: </a:t>
            </a:r>
            <a:r>
              <a:rPr lang="sr-Cyrl-RS" sz="2400" dirty="0" smtClean="0">
                <a:cs typeface="Times New Roman" panose="02020603050405020304" pitchFamily="18" charset="0"/>
              </a:rPr>
              <a:t>вентрикуломегали</a:t>
            </a:r>
            <a:r>
              <a:rPr lang="sr-Latn-RS" sz="2400" dirty="0" smtClean="0">
                <a:cs typeface="Times New Roman" panose="02020603050405020304" pitchFamily="18" charset="0"/>
              </a:rPr>
              <a:t>j</a:t>
            </a:r>
            <a:r>
              <a:rPr lang="sr-Cyrl-RS" sz="2400" dirty="0" smtClean="0">
                <a:cs typeface="Times New Roman" panose="02020603050405020304" pitchFamily="18" charset="0"/>
              </a:rPr>
              <a:t>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</a:p>
          <a:p>
            <a:pPr indent="3794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Latn-CS" sz="2400" dirty="0" smtClean="0">
                <a:cs typeface="Times New Roman" panose="02020603050405020304" pitchFamily="18" charset="0"/>
              </a:rPr>
              <a:t>IQ  70-75, </a:t>
            </a:r>
          </a:p>
          <a:p>
            <a:pPr indent="3794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Хормон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раста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је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нормалан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indent="3794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Молекуларно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генетско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тестирање</a:t>
            </a:r>
            <a:endParaRPr lang="sr-Latn-RS" sz="2400" dirty="0" smtClean="0"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b="1" dirty="0" smtClean="0">
                <a:cs typeface="Times New Roman" panose="02020603050405020304" pitchFamily="18" charset="0"/>
              </a:rPr>
              <a:t>Терапија</a:t>
            </a:r>
            <a:r>
              <a:rPr lang="sr-Latn-CS" sz="2400" dirty="0" smtClean="0">
                <a:cs typeface="Times New Roman" panose="02020603050405020304" pitchFamily="18" charset="0"/>
              </a:rPr>
              <a:t>:</a:t>
            </a:r>
          </a:p>
          <a:p>
            <a:pPr marL="722313" indent="-36830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Симптоматска</a:t>
            </a:r>
            <a:r>
              <a:rPr lang="sr-Latn-CS" sz="2400" dirty="0" smtClean="0">
                <a:cs typeface="Times New Roman" panose="02020603050405020304" pitchFamily="18" charset="0"/>
              </a:rPr>
              <a:t> (</a:t>
            </a:r>
            <a:r>
              <a:rPr lang="sr-Cyrl-RS" sz="2400" dirty="0" smtClean="0">
                <a:cs typeface="Times New Roman" panose="02020603050405020304" pitchFamily="18" charset="0"/>
              </a:rPr>
              <a:t>физиотерапија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логотерапија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когнитивно</a:t>
            </a:r>
            <a:r>
              <a:rPr lang="sr-Latn-CS" sz="2400" dirty="0" smtClean="0">
                <a:cs typeface="Times New Roman" panose="02020603050405020304" pitchFamily="18" charset="0"/>
              </a:rPr>
              <a:t>- </a:t>
            </a:r>
            <a:r>
              <a:rPr lang="sr-Cyrl-RS" sz="2400" dirty="0" smtClean="0">
                <a:cs typeface="Times New Roman" panose="02020603050405020304" pitchFamily="18" charset="0"/>
              </a:rPr>
              <a:t>бихејвиорална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лечење</a:t>
            </a:r>
            <a:r>
              <a:rPr lang="sr-Latn-CS" sz="2400" dirty="0" smtClean="0">
                <a:cs typeface="Times New Roman" panose="02020603050405020304" pitchFamily="18" charset="0"/>
              </a:rPr>
              <a:t> ADHD...)</a:t>
            </a:r>
          </a:p>
          <a:p>
            <a:pPr marL="722313" indent="-36830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нема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специфичне</a:t>
            </a:r>
            <a:endParaRPr lang="sr-Latn-RS" sz="2400" dirty="0" smtClean="0"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b="1" dirty="0" smtClean="0">
                <a:cs typeface="Times New Roman" panose="02020603050405020304" pitchFamily="18" charset="0"/>
              </a:rPr>
              <a:t>Прогноза</a:t>
            </a:r>
            <a:r>
              <a:rPr lang="sr-Latn-CS" sz="2400" dirty="0" smtClean="0">
                <a:cs typeface="Times New Roman" panose="02020603050405020304" pitchFamily="18" charset="0"/>
              </a:rPr>
              <a:t>:</a:t>
            </a:r>
          </a:p>
          <a:p>
            <a:pPr indent="2905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добра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раст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се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успорава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indent="290513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RS" sz="2400" dirty="0" smtClean="0"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cs typeface="Times New Roman" panose="02020603050405020304" pitchFamily="18" charset="0"/>
              </a:rPr>
              <a:t> 0,5-1% </a:t>
            </a:r>
            <a:r>
              <a:rPr lang="sr-Cyrl-RS" sz="2400" dirty="0" smtClean="0">
                <a:cs typeface="Times New Roman" panose="02020603050405020304" pitchFamily="18" charset="0"/>
              </a:rPr>
              <a:t>малигноми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нарочито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бубрега</a:t>
            </a:r>
            <a:r>
              <a:rPr lang="sr-Latn-CS" sz="2400" dirty="0" smtClean="0"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cs typeface="Times New Roman" panose="02020603050405020304" pitchFamily="18" charset="0"/>
              </a:rPr>
              <a:t>али и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везивног</a:t>
            </a:r>
            <a:r>
              <a:rPr lang="sr-Latn-CS" sz="2400" dirty="0" smtClean="0"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cs typeface="Times New Roman" panose="02020603050405020304" pitchFamily="18" charset="0"/>
              </a:rPr>
              <a:t>ткива</a:t>
            </a:r>
            <a:endParaRPr lang="sr-Latn-CS" sz="2400" dirty="0" smtClean="0">
              <a:cs typeface="Times New Roman" panose="02020603050405020304" pitchFamily="18" charset="0"/>
            </a:endParaRPr>
          </a:p>
          <a:p>
            <a:pPr marL="442913" indent="-442913">
              <a:lnSpc>
                <a:spcPct val="80000"/>
              </a:lnSpc>
              <a:buFontTx/>
              <a:buNone/>
            </a:pPr>
            <a:endParaRPr lang="en-GB" sz="18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sz="3200" dirty="0" smtClean="0"/>
              <a:t>Церебрални</a:t>
            </a:r>
            <a:r>
              <a:rPr lang="sr-Latn-CS" dirty="0" smtClean="0"/>
              <a:t> </a:t>
            </a:r>
            <a:r>
              <a:rPr lang="sr-Cyrl-RS" dirty="0" smtClean="0"/>
              <a:t>гигантизам</a:t>
            </a:r>
            <a:r>
              <a:rPr lang="sr-Latn-CS" dirty="0" smtClean="0"/>
              <a:t> – </a:t>
            </a:r>
            <a:r>
              <a:rPr lang="sr-Cyrl-RS" dirty="0" smtClean="0"/>
              <a:t>Сотосов</a:t>
            </a:r>
            <a:r>
              <a:rPr lang="sr-Latn-CS" dirty="0" smtClean="0"/>
              <a:t> </a:t>
            </a:r>
            <a:r>
              <a:rPr lang="sr-Cyrl-RS" dirty="0" smtClean="0"/>
              <a:t>синдром</a:t>
            </a:r>
            <a:endParaRPr lang="sr-Latn-CS" sz="3200" dirty="0" smtClean="0">
              <a:latin typeface="+mn-lt"/>
            </a:endParaRPr>
          </a:p>
        </p:txBody>
      </p:sp>
    </p:spTree>
  </p:cSld>
  <p:clrMapOvr>
    <a:masterClrMapping/>
  </p:clrMapOvr>
  <p:transition advTm="5401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sr-Cyrl-RS" sz="3000" dirty="0" smtClean="0"/>
              <a:t>ОСНОВНИ ПОКАЗАТЕЉИ ТЕЛЕСНОГ РАСТА, РАЗВОЈА И СТАЊА УХРАЊЕНОСТИ</a:t>
            </a:r>
            <a:endParaRPr lang="en-GB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411662"/>
          </a:xfrm>
        </p:spPr>
        <p:txBody>
          <a:bodyPr/>
          <a:lstStyle/>
          <a:p>
            <a:r>
              <a:rPr lang="sr-Cyrl-RS" dirty="0" smtClean="0"/>
              <a:t>Телесна дужина/ телесна висина</a:t>
            </a:r>
          </a:p>
          <a:p>
            <a:r>
              <a:rPr lang="sr-Cyrl-RS" dirty="0" smtClean="0"/>
              <a:t>Телесна маса</a:t>
            </a:r>
          </a:p>
          <a:p>
            <a:r>
              <a:rPr lang="sr-Cyrl-RS" dirty="0" smtClean="0"/>
              <a:t>Однос телесне масе и телесне висине</a:t>
            </a:r>
          </a:p>
          <a:p>
            <a:r>
              <a:rPr lang="sr-Cyrl-RS" dirty="0" smtClean="0"/>
              <a:t>Индекс телесне масе</a:t>
            </a:r>
            <a:r>
              <a:rPr lang="sr-Latn-RS" dirty="0" smtClean="0"/>
              <a:t> (</a:t>
            </a:r>
            <a:r>
              <a:rPr lang="sr-Cyrl-RS" dirty="0" smtClean="0"/>
              <a:t>ТМ/ТВ</a:t>
            </a:r>
            <a:r>
              <a:rPr lang="sr-Cyrl-RS" sz="2800" baseline="30000" dirty="0" smtClean="0"/>
              <a:t>2</a:t>
            </a:r>
            <a:r>
              <a:rPr lang="sr-Cyrl-RS" dirty="0" smtClean="0"/>
              <a:t>)</a:t>
            </a:r>
          </a:p>
          <a:p>
            <a:r>
              <a:rPr lang="sr-Cyrl-RS" dirty="0" smtClean="0"/>
              <a:t>Обим главе</a:t>
            </a:r>
          </a:p>
          <a:p>
            <a:r>
              <a:rPr lang="sr-Cyrl-RS" dirty="0" smtClean="0"/>
              <a:t>Раст млечних и сталних зуба</a:t>
            </a:r>
          </a:p>
          <a:p>
            <a:r>
              <a:rPr lang="sr-Cyrl-RS" dirty="0" smtClean="0"/>
              <a:t>Развој пубертета (секундарних сексуалних карактеристика)</a:t>
            </a:r>
            <a:endParaRPr lang="en-GB" dirty="0"/>
          </a:p>
        </p:txBody>
      </p:sp>
    </p:spTree>
  </p:cSld>
  <p:clrMapOvr>
    <a:masterClrMapping/>
  </p:clrMapOvr>
  <p:transition advTm="16378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dirty="0" smtClean="0"/>
              <a:t>ЧИНИОЦИ КОЈИ УТИЧУ НА РАСТ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8568952" cy="4411662"/>
          </a:xfrm>
        </p:spPr>
        <p:txBody>
          <a:bodyPr/>
          <a:lstStyle/>
          <a:p>
            <a:r>
              <a:rPr lang="sr-Cyrl-RS" sz="2800" b="1" dirty="0" smtClean="0"/>
              <a:t>Генетски чиниоци </a:t>
            </a:r>
          </a:p>
          <a:p>
            <a:pPr marL="811213" indent="265113"/>
            <a:r>
              <a:rPr lang="sr-Cyrl-RS" sz="2800" dirty="0" smtClean="0"/>
              <a:t>утицај доминантан после друге године живота,</a:t>
            </a:r>
          </a:p>
          <a:p>
            <a:pPr marL="811213" indent="265113"/>
            <a:r>
              <a:rPr lang="sr-Cyrl-RS" sz="2800" dirty="0" smtClean="0"/>
              <a:t>здраво дете од 3- 4. године до пубертета прати одређену криву раста која је у складу са висином родитеља </a:t>
            </a:r>
          </a:p>
          <a:p>
            <a:r>
              <a:rPr lang="sr-Cyrl-RS" sz="2800" b="1" dirty="0" smtClean="0"/>
              <a:t>Етничка припадност</a:t>
            </a:r>
          </a:p>
          <a:p>
            <a:pPr marL="811213" indent="265113"/>
            <a:r>
              <a:rPr lang="sr-Cyrl-RS" sz="2800" dirty="0" smtClean="0"/>
              <a:t>условљава велике разлике у висини здраве деце истог узраста и пола као и велике разлике у почетку полног сазревања</a:t>
            </a:r>
          </a:p>
        </p:txBody>
      </p:sp>
    </p:spTree>
  </p:cSld>
  <p:clrMapOvr>
    <a:masterClrMapping/>
  </p:clrMapOvr>
  <p:transition advTm="9852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640960" cy="4411662"/>
          </a:xfrm>
        </p:spPr>
        <p:txBody>
          <a:bodyPr/>
          <a:lstStyle/>
          <a:p>
            <a:r>
              <a:rPr lang="sr-Cyrl-RS" sz="2800" b="1" dirty="0" smtClean="0"/>
              <a:t>Исхрана</a:t>
            </a:r>
          </a:p>
          <a:p>
            <a:pPr marL="354013" indent="279400"/>
            <a:r>
              <a:rPr lang="sr-Cyrl-RS" sz="2200" dirty="0" smtClean="0"/>
              <a:t>Доступност нутритивних материја неопходних за енергетске и градивне потребе</a:t>
            </a:r>
          </a:p>
          <a:p>
            <a:pPr marL="354013" indent="279400"/>
            <a:r>
              <a:rPr lang="sr-Cyrl-RS" sz="2200" dirty="0" smtClean="0"/>
              <a:t>Негативни утицај неадекватне исхране посебно је изражен у периодима брзог раста, односно током пренаталног растења и у периоду одојчета</a:t>
            </a:r>
          </a:p>
          <a:p>
            <a:r>
              <a:rPr lang="sr-Cyrl-RS" sz="2800" b="1" dirty="0" smtClean="0"/>
              <a:t>Хормони ендокриних жлезда</a:t>
            </a:r>
          </a:p>
          <a:p>
            <a:pPr indent="290513"/>
            <a:r>
              <a:rPr lang="sr-Cyrl-RS" sz="2200" dirty="0" smtClean="0"/>
              <a:t>Хормон раста, тироксин, инсулин, кортизол, полни хормони, </a:t>
            </a:r>
            <a:r>
              <a:rPr lang="sr-Latn-RS" sz="2200" dirty="0" smtClean="0"/>
              <a:t>PTH, </a:t>
            </a:r>
            <a:r>
              <a:rPr lang="sr-Cyrl-RS" sz="2200" dirty="0" smtClean="0"/>
              <a:t>калцитонин</a:t>
            </a:r>
            <a:r>
              <a:rPr lang="sr-Latn-RS" sz="2200" dirty="0" smtClean="0"/>
              <a:t>, </a:t>
            </a:r>
            <a:r>
              <a:rPr lang="sr-Cyrl-RS" sz="2200" dirty="0" smtClean="0"/>
              <a:t>бројни ткивни фактори раста</a:t>
            </a:r>
          </a:p>
          <a:p>
            <a:r>
              <a:rPr lang="sr-Cyrl-RS" sz="2800" b="1" dirty="0" smtClean="0"/>
              <a:t>Хроничне болести</a:t>
            </a:r>
          </a:p>
          <a:p>
            <a:pPr marL="633413" indent="-279400"/>
            <a:r>
              <a:rPr lang="sr-Cyrl-RS" sz="2200" dirty="0" smtClean="0"/>
              <a:t>Поремећај раста зависи од природе обољења, времена појаве и дужине трајања болести</a:t>
            </a:r>
          </a:p>
          <a:p>
            <a:pPr marL="633413" indent="-279400"/>
            <a:r>
              <a:rPr lang="sr-Cyrl-RS" sz="2200" dirty="0" smtClean="0"/>
              <a:t>Нижа од својих вршњака</a:t>
            </a:r>
            <a:endParaRPr lang="sr-Cyrl-RS" sz="2200" b="1" dirty="0" smtClean="0"/>
          </a:p>
          <a:p>
            <a:endParaRPr lang="en-GB" sz="2400" b="1" dirty="0" smtClean="0"/>
          </a:p>
          <a:p>
            <a:endParaRPr lang="en-GB" sz="2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dirty="0" smtClean="0"/>
              <a:t>ЧИНИОЦИ КОЈИ УТИЧУ НА РАСТ</a:t>
            </a:r>
            <a:endParaRPr lang="en-GB" dirty="0"/>
          </a:p>
        </p:txBody>
      </p:sp>
    </p:spTree>
  </p:cSld>
  <p:clrMapOvr>
    <a:masterClrMapping/>
  </p:clrMapOvr>
  <p:transition advTm="8982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411662"/>
          </a:xfrm>
        </p:spPr>
        <p:txBody>
          <a:bodyPr/>
          <a:lstStyle/>
          <a:p>
            <a:r>
              <a:rPr lang="sr-Cyrl-RS" sz="2400" b="1" dirty="0" smtClean="0"/>
              <a:t>Сезонске варијације</a:t>
            </a:r>
            <a:r>
              <a:rPr lang="sr-Latn-RS" sz="2400" b="1" dirty="0" smtClean="0"/>
              <a:t>, </a:t>
            </a:r>
            <a:r>
              <a:rPr lang="sr-Cyrl-RS" sz="2400" b="1" dirty="0" smtClean="0"/>
              <a:t>климатски</a:t>
            </a:r>
            <a:r>
              <a:rPr lang="sr-Latn-RS" sz="2400" b="1" dirty="0" smtClean="0"/>
              <a:t> </a:t>
            </a:r>
            <a:r>
              <a:rPr lang="sr-Cyrl-RS" sz="2400" b="1" dirty="0" smtClean="0"/>
              <a:t>и</a:t>
            </a:r>
            <a:r>
              <a:rPr lang="sr-Latn-RS" sz="2400" b="1" dirty="0" smtClean="0"/>
              <a:t> </a:t>
            </a:r>
            <a:r>
              <a:rPr lang="sr-Cyrl-RS" sz="2400" b="1" dirty="0" smtClean="0"/>
              <a:t>географски</a:t>
            </a:r>
            <a:r>
              <a:rPr lang="sr-Latn-RS" sz="2400" b="1" dirty="0" smtClean="0"/>
              <a:t> </a:t>
            </a:r>
            <a:r>
              <a:rPr lang="sr-Cyrl-RS" sz="2400" b="1" dirty="0" smtClean="0"/>
              <a:t>чиниоци</a:t>
            </a:r>
          </a:p>
          <a:p>
            <a:pPr marL="633413" indent="-279400"/>
            <a:r>
              <a:rPr lang="sr-Cyrl-RS" sz="2400" dirty="0" smtClean="0"/>
              <a:t>Највећа брзина раста у пролеће, а прираст у телесној маси у јесењем и зимском периоду</a:t>
            </a:r>
          </a:p>
          <a:p>
            <a:pPr marL="633413" indent="-279400"/>
            <a:r>
              <a:rPr lang="sr-Cyrl-RS" sz="2400" dirty="0" smtClean="0"/>
              <a:t>Неуједначеност, утицај годишњих доба- 30% деце</a:t>
            </a:r>
          </a:p>
          <a:p>
            <a:pPr marL="633413" indent="-279400"/>
            <a:r>
              <a:rPr lang="sr-Cyrl-RS" sz="2400" dirty="0" smtClean="0"/>
              <a:t>Препоруке да интервал између два мерења- најмање 6 месеци, оптимално годину дана</a:t>
            </a:r>
          </a:p>
          <a:p>
            <a:pPr marL="354013" indent="-354013"/>
            <a:r>
              <a:rPr lang="sr-Cyrl-RS" sz="2400" b="1" dirty="0" smtClean="0"/>
              <a:t>Психолошко и социјално окружење</a:t>
            </a:r>
          </a:p>
          <a:p>
            <a:r>
              <a:rPr lang="sr-Cyrl-RS" sz="2400" b="1" dirty="0" smtClean="0"/>
              <a:t>Секуларни тренд убрзања раста и развоја</a:t>
            </a:r>
          </a:p>
          <a:p>
            <a:pPr indent="290513"/>
            <a:r>
              <a:rPr lang="sr-Cyrl-RS" sz="2400" dirty="0" smtClean="0"/>
              <a:t>Тренд повећања висине становништва за 1 </a:t>
            </a:r>
            <a:r>
              <a:rPr lang="sr-Latn-RS" sz="2400" dirty="0" smtClean="0"/>
              <a:t>cm</a:t>
            </a:r>
            <a:r>
              <a:rPr lang="sr-Cyrl-RS" sz="2400" dirty="0" smtClean="0"/>
              <a:t> за 10 година</a:t>
            </a:r>
            <a:endParaRPr lang="sr-Latn-RS" sz="2400" dirty="0" smtClean="0"/>
          </a:p>
          <a:p>
            <a:pPr indent="290513"/>
            <a:r>
              <a:rPr lang="sr-Cyrl-RS" sz="2400" dirty="0" smtClean="0"/>
              <a:t>Све</a:t>
            </a:r>
            <a:r>
              <a:rPr lang="sr-Latn-RS" sz="2400" dirty="0" smtClean="0"/>
              <a:t> </a:t>
            </a:r>
            <a:r>
              <a:rPr lang="sr-Cyrl-RS" sz="2400" dirty="0" smtClean="0"/>
              <a:t>ранији</a:t>
            </a:r>
            <a:r>
              <a:rPr lang="sr-Latn-RS" sz="2400" dirty="0" smtClean="0"/>
              <a:t> </a:t>
            </a:r>
            <a:r>
              <a:rPr lang="sr-Cyrl-RS" sz="2400" dirty="0" smtClean="0"/>
              <a:t>почетак</a:t>
            </a:r>
            <a:r>
              <a:rPr lang="sr-Latn-RS" sz="2400" dirty="0" smtClean="0"/>
              <a:t> </a:t>
            </a:r>
            <a:r>
              <a:rPr lang="sr-Cyrl-RS" sz="2400" dirty="0" smtClean="0"/>
              <a:t>пубертета</a:t>
            </a:r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dirty="0" smtClean="0"/>
              <a:t>ЧИНИОЦИ КОЈИ УТИЧУ НА РАСТ</a:t>
            </a:r>
            <a:endParaRPr lang="en-GB" dirty="0"/>
          </a:p>
        </p:txBody>
      </p:sp>
    </p:spTree>
  </p:cSld>
  <p:clrMapOvr>
    <a:masterClrMapping/>
  </p:clrMapOvr>
  <p:transition advTm="6626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pPr algn="ctr"/>
            <a:r>
              <a:rPr lang="sr-Cyrl-RS" dirty="0" smtClean="0">
                <a:latin typeface="+mn-lt"/>
              </a:rPr>
              <a:t>Хормони ендокриних жлезда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445624" cy="44116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RS" sz="2800" b="1" dirty="0" smtClean="0">
                <a:sym typeface="Symbol" pitchFamily="18" charset="2"/>
              </a:rPr>
              <a:t>Хормон раста</a:t>
            </a:r>
            <a:endParaRPr lang="sr-Latn-CS" sz="2800" b="1" dirty="0" smtClean="0">
              <a:sym typeface="Symbol" pitchFamily="18" charset="2"/>
            </a:endParaRPr>
          </a:p>
          <a:p>
            <a:pPr indent="187325">
              <a:lnSpc>
                <a:spcPct val="80000"/>
              </a:lnSpc>
            </a:pPr>
            <a:r>
              <a:rPr lang="sr-Latn-CS" sz="2600" dirty="0" smtClean="0">
                <a:sym typeface="Symbol" pitchFamily="18" charset="2"/>
              </a:rPr>
              <a:t>K</a:t>
            </a:r>
            <a:r>
              <a:rPr lang="sr-Cyrl-RS" sz="2600" dirty="0" smtClean="0">
                <a:sym typeface="Symbol" pitchFamily="18" charset="2"/>
              </a:rPr>
              <a:t>ључна улога у одржавању нормалне брзине раста током целог детињства и пубертета</a:t>
            </a:r>
          </a:p>
          <a:p>
            <a:pPr indent="187325">
              <a:lnSpc>
                <a:spcPct val="80000"/>
              </a:lnSpc>
            </a:pPr>
            <a:r>
              <a:rPr lang="sr-Latn-CS" sz="2600" dirty="0" smtClean="0">
                <a:sym typeface="Symbol" pitchFamily="18" charset="2"/>
              </a:rPr>
              <a:t>Повећава величину ћелија и њихову пролиферацију</a:t>
            </a:r>
            <a:endParaRPr lang="sr-Cyrl-RS" sz="2600" dirty="0" smtClean="0">
              <a:sym typeface="Symbol" pitchFamily="18" charset="2"/>
            </a:endParaRPr>
          </a:p>
          <a:p>
            <a:pPr indent="187325">
              <a:lnSpc>
                <a:spcPct val="80000"/>
              </a:lnSpc>
            </a:pPr>
            <a:r>
              <a:rPr lang="sr-Latn-CS" sz="2600" dirty="0" smtClean="0"/>
              <a:t>Убрзава раст ткива и органа</a:t>
            </a:r>
            <a:endParaRPr lang="sr-Cyrl-RS" sz="2600" dirty="0" smtClean="0"/>
          </a:p>
          <a:p>
            <a:pPr indent="187325">
              <a:lnSpc>
                <a:spcPct val="80000"/>
              </a:lnSpc>
            </a:pPr>
            <a:r>
              <a:rPr lang="sr-Latn-CS" sz="2600" dirty="0" smtClean="0"/>
              <a:t>Убрзава раст дугих костију у дужину</a:t>
            </a:r>
            <a:r>
              <a:rPr lang="sr-Cyrl-RS" sz="2600" dirty="0" smtClean="0"/>
              <a:t> (не утиче директно већ деловање зависи од </a:t>
            </a:r>
            <a:r>
              <a:rPr lang="en-US" sz="2600" dirty="0" smtClean="0"/>
              <a:t>IGF-</a:t>
            </a:r>
            <a:r>
              <a:rPr lang="sr-Latn-CS" sz="2600" dirty="0" smtClean="0"/>
              <a:t>1</a:t>
            </a:r>
            <a:r>
              <a:rPr lang="sr-Cyrl-RS" sz="2600" dirty="0" smtClean="0"/>
              <a:t>, који се секретује у јетри под утицајем хормона раста значајан је за периферне митотске ефекте хормона раста)</a:t>
            </a:r>
            <a:endParaRPr lang="en-US" sz="2600" dirty="0" smtClean="0"/>
          </a:p>
          <a:p>
            <a:pPr>
              <a:lnSpc>
                <a:spcPct val="80000"/>
              </a:lnSpc>
            </a:pPr>
            <a:r>
              <a:rPr lang="sr-Cyrl-RS" sz="2800" b="1" dirty="0" smtClean="0"/>
              <a:t>Инсулин</a:t>
            </a:r>
          </a:p>
          <a:p>
            <a:pPr indent="187325">
              <a:lnSpc>
                <a:spcPct val="80000"/>
              </a:lnSpc>
            </a:pPr>
            <a:r>
              <a:rPr lang="sr-Cyrl-RS" sz="2600" dirty="0" smtClean="0"/>
              <a:t>Доминантно утиче на пренатални раст, удружен са ткивним факторима раста, правилном функцијом плаценте, хранљивим материјама</a:t>
            </a:r>
            <a:endParaRPr lang="sr-Latn-CS" sz="2600" dirty="0" smtClean="0"/>
          </a:p>
        </p:txBody>
      </p:sp>
    </p:spTree>
  </p:cSld>
  <p:clrMapOvr>
    <a:masterClrMapping/>
  </p:clrMapOvr>
  <p:transition advTm="7125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8410</TotalTime>
  <Words>2137</Words>
  <Application>Microsoft Office PowerPoint</Application>
  <PresentationFormat>On-screen Show (4:3)</PresentationFormat>
  <Paragraphs>314</Paragraphs>
  <Slides>41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Network</vt:lpstr>
      <vt:lpstr>Acrobat Document</vt:lpstr>
      <vt:lpstr>Chart</vt:lpstr>
      <vt:lpstr>  Универзитет у Крагујевцу Факултет медицинских наука  ОСНОВНЕ СТРУКОВНЕ СТУДИЈЕ  Педијатрија са негом  </vt:lpstr>
      <vt:lpstr>РАСТ И РАЗВОЈ</vt:lpstr>
      <vt:lpstr>РАСТ И РАЗВОЈ</vt:lpstr>
      <vt:lpstr>РАСТ И РАЗВОЈ</vt:lpstr>
      <vt:lpstr>ОСНОВНИ ПОКАЗАТЕЉИ ТЕЛЕСНОГ РАСТА, РАЗВОЈА И СТАЊА УХРАЊЕНОСТИ</vt:lpstr>
      <vt:lpstr>ЧИНИОЦИ КОЈИ УТИЧУ НА РАСТ</vt:lpstr>
      <vt:lpstr>ЧИНИОЦИ КОЈИ УТИЧУ НА РАСТ</vt:lpstr>
      <vt:lpstr>ЧИНИОЦИ КОЈИ УТИЧУ НА РАСТ</vt:lpstr>
      <vt:lpstr>Хормони ендокриних жлезда</vt:lpstr>
      <vt:lpstr>Хормони ендокриних жлезда</vt:lpstr>
      <vt:lpstr> ПРАЋЕЊЕ ЛИНЕАРНОГ РАСТА И РАЗВОЈА</vt:lpstr>
      <vt:lpstr>КАЛЕНДАР ПРАЋЕЊА РАСТА</vt:lpstr>
      <vt:lpstr>КАРТЕ РАСТА</vt:lpstr>
      <vt:lpstr>КАРТЕ РАСТА</vt:lpstr>
      <vt:lpstr>ЗНАЧАЈ ПРАЋЕЊА ЛИНЕАРНОГ  РАСТА И РАЗВОЈА</vt:lpstr>
      <vt:lpstr>ПРИМАРНЕ ОДЛИКЕ ЛИНЕАРНОГ РАСТА У ДЕТИЊСТВУ И АДОЛЕСЦЕНЦИЈИ</vt:lpstr>
      <vt:lpstr>ОДЛИКЕ НОРМАЛНОГ РАСТА У ПУБЕРТЕТУ</vt:lpstr>
      <vt:lpstr>ДЕФИНИЦИЈА МАЛОГ РАСТА</vt:lpstr>
      <vt:lpstr>ГЕНЕТСКИ ПОТЕНЦИЈАЛ РАСТА ИЛИ ЦИЉНА ВИСИНА</vt:lpstr>
      <vt:lpstr>БРЗИНА РАСТА</vt:lpstr>
      <vt:lpstr>Класификација ниског раста</vt:lpstr>
      <vt:lpstr>Физиолошки низак раст</vt:lpstr>
      <vt:lpstr>Физиолошки низак раст</vt:lpstr>
      <vt:lpstr>Патолошки узроци ниског раста у детињству</vt:lpstr>
      <vt:lpstr>Етиологија недостатка хормона раста</vt:lpstr>
      <vt:lpstr>КЛИНИЧКА СЛИКА НХР</vt:lpstr>
      <vt:lpstr>БИОХЕМИЈСКИ КРИТЕРИЈУМИ ЗА ДИЈАГНОЗУ НХР</vt:lpstr>
      <vt:lpstr>РАДИОЛОШКА ИСПИТИВАЊА КОД ДЕЦЕ СА НХР </vt:lpstr>
      <vt:lpstr>ВИСОКИ РАСТ</vt:lpstr>
      <vt:lpstr>ВИСОКИ РАСТ</vt:lpstr>
      <vt:lpstr>Етиологија високог раста </vt:lpstr>
      <vt:lpstr>Конституционално високи раст </vt:lpstr>
      <vt:lpstr> Питуитарни гигантизам</vt:lpstr>
      <vt:lpstr> Питуитарни гигантизам</vt:lpstr>
      <vt:lpstr>Питуитарни гигантизам</vt:lpstr>
      <vt:lpstr>Марфанов синдром</vt:lpstr>
      <vt:lpstr> Марфанов синдром</vt:lpstr>
      <vt:lpstr> Марфанов синдром</vt:lpstr>
      <vt:lpstr>Церебрални гигантизам – Сотосов синдром</vt:lpstr>
      <vt:lpstr>Церебрални гигантизам – Сотосов синдром</vt:lpstr>
      <vt:lpstr>Церебрални гигантизам – Сотосов синдром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PRVI SRPSKI KONGRES  DEČJE ENDOKRINOLOGIJE Zlatibor, 26.-28.04.2018. godine</dc:title>
  <dc:creator>Nevena</dc:creator>
  <cp:lastModifiedBy>neven</cp:lastModifiedBy>
  <cp:revision>2805</cp:revision>
  <dcterms:created xsi:type="dcterms:W3CDTF">2012-03-05T11:20:01Z</dcterms:created>
  <dcterms:modified xsi:type="dcterms:W3CDTF">2020-09-26T14:40:25Z</dcterms:modified>
</cp:coreProperties>
</file>